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348" r:id="rId2"/>
    <p:sldId id="707" r:id="rId3"/>
    <p:sldId id="708" r:id="rId4"/>
    <p:sldId id="713" r:id="rId5"/>
    <p:sldId id="718" r:id="rId6"/>
    <p:sldId id="716" r:id="rId7"/>
    <p:sldId id="347"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12A196-D8FA-A163-D9CF-A24B16276C5A}" name="Weidenkaff, Felix" initials="WF" userId="S::weidenkaff@ilo.org::4b6fc05d-d4f0-4061-9c89-d09189b251d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der, Sara" initials="ES" lastIdx="12" clrIdx="0">
    <p:extLst>
      <p:ext uri="{19B8F6BF-5375-455C-9EA6-DF929625EA0E}">
        <p15:presenceInfo xmlns:p15="http://schemas.microsoft.com/office/powerpoint/2012/main" userId="S-1-5-21-525788414-1921020387-24915789-154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C4B"/>
    <a:srgbClr val="230050"/>
    <a:srgbClr val="05D2D2"/>
    <a:srgbClr val="FFCD2D"/>
    <a:srgbClr val="E30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55" autoAdjust="0"/>
    <p:restoredTop sz="96357" autoAdjust="0"/>
  </p:normalViewPr>
  <p:slideViewPr>
    <p:cSldViewPr snapToGrid="0">
      <p:cViewPr varScale="1">
        <p:scale>
          <a:sx n="114" d="100"/>
          <a:sy n="114" d="100"/>
        </p:scale>
        <p:origin x="768" y="84"/>
      </p:cViewPr>
      <p:guideLst>
        <p:guide orient="horz" pos="1548"/>
        <p:guide pos="3840"/>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eidenkaff\Dropbox%20(YEN)\ILODWTBKK\90_Missions\2023-09%20VNM\ILOSTAT\ILO%20data%202023-0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eidenkaff\Dropbox%20(YEN)\ILODWTBKK\90_Missions\2023-09%20VNM\ILOSTAT\ILO%20data%202023-0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'Growth rate'!$AA$4002</c:f>
              <c:strCache>
                <c:ptCount val="1"/>
                <c:pt idx="0">
                  <c:v>Viet Nam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'Growth rate'!$AB$4001:$AW$4001</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strCache>
            </c:strRef>
          </c:cat>
          <c:val>
            <c:numRef>
              <c:f>'Growth rate'!$AB$4002:$AW$4002</c:f>
              <c:numCache>
                <c:formatCode>General</c:formatCode>
                <c:ptCount val="22"/>
                <c:pt idx="0">
                  <c:v>3.30219063911388</c:v>
                </c:pt>
                <c:pt idx="1">
                  <c:v>4.0231111540697002</c:v>
                </c:pt>
                <c:pt idx="2">
                  <c:v>5.5045590022107298</c:v>
                </c:pt>
                <c:pt idx="3">
                  <c:v>6.0741200665489998</c:v>
                </c:pt>
                <c:pt idx="4">
                  <c:v>3.8762265265672</c:v>
                </c:pt>
                <c:pt idx="5">
                  <c:v>3.4624201509254</c:v>
                </c:pt>
                <c:pt idx="6">
                  <c:v>3.6688925419826699</c:v>
                </c:pt>
                <c:pt idx="7">
                  <c:v>2.59420937857894</c:v>
                </c:pt>
                <c:pt idx="8">
                  <c:v>2.3631165123406799</c:v>
                </c:pt>
                <c:pt idx="9">
                  <c:v>3.5538768530141001</c:v>
                </c:pt>
                <c:pt idx="10">
                  <c:v>4.58277875564578</c:v>
                </c:pt>
                <c:pt idx="11">
                  <c:v>4.2162375502174596</c:v>
                </c:pt>
                <c:pt idx="12">
                  <c:v>3.4078753325618498</c:v>
                </c:pt>
                <c:pt idx="13">
                  <c:v>5.0673547349909596</c:v>
                </c:pt>
                <c:pt idx="14">
                  <c:v>6.1674949656396496</c:v>
                </c:pt>
                <c:pt idx="15">
                  <c:v>6.35018499663685</c:v>
                </c:pt>
                <c:pt idx="16">
                  <c:v>6.33744642841007</c:v>
                </c:pt>
                <c:pt idx="17">
                  <c:v>5.9540240177319896</c:v>
                </c:pt>
                <c:pt idx="18">
                  <c:v>6.4988750535898996</c:v>
                </c:pt>
                <c:pt idx="19">
                  <c:v>5.5116821186425602</c:v>
                </c:pt>
                <c:pt idx="20">
                  <c:v>2.3412648678654802</c:v>
                </c:pt>
                <c:pt idx="21">
                  <c:v>4.7597622299583602</c:v>
                </c:pt>
              </c:numCache>
            </c:numRef>
          </c:val>
          <c:smooth val="0"/>
          <c:extLst>
            <c:ext xmlns:c16="http://schemas.microsoft.com/office/drawing/2014/chart" uri="{C3380CC4-5D6E-409C-BE32-E72D297353CC}">
              <c16:uniqueId val="{00000000-29E4-4549-B8A4-2A8A3C609FBD}"/>
            </c:ext>
          </c:extLst>
        </c:ser>
        <c:ser>
          <c:idx val="1"/>
          <c:order val="1"/>
          <c:tx>
            <c:strRef>
              <c:f>'Growth rate'!$AA$4003</c:f>
              <c:strCache>
                <c:ptCount val="1"/>
                <c:pt idx="0">
                  <c:v>Asia and the Pacific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'Growth rate'!$AB$4001:$AW$4001</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strCache>
            </c:strRef>
          </c:cat>
          <c:val>
            <c:numRef>
              <c:f>'Growth rate'!$AB$4003:$AW$4003</c:f>
              <c:numCache>
                <c:formatCode>General</c:formatCode>
                <c:ptCount val="22"/>
                <c:pt idx="0">
                  <c:v>2.7331319421644098</c:v>
                </c:pt>
                <c:pt idx="1">
                  <c:v>3.78628888154971</c:v>
                </c:pt>
                <c:pt idx="2">
                  <c:v>4.8181426735044903</c:v>
                </c:pt>
                <c:pt idx="3">
                  <c:v>5.0887818396657902</c:v>
                </c:pt>
                <c:pt idx="4">
                  <c:v>5.3395909223615003</c:v>
                </c:pt>
                <c:pt idx="5">
                  <c:v>5.5181610322139196</c:v>
                </c:pt>
                <c:pt idx="6">
                  <c:v>6.3448471721797999</c:v>
                </c:pt>
                <c:pt idx="7">
                  <c:v>3.4100740378931098</c:v>
                </c:pt>
                <c:pt idx="8">
                  <c:v>2.9321586478784698</c:v>
                </c:pt>
                <c:pt idx="9">
                  <c:v>6.4960219742947602</c:v>
                </c:pt>
                <c:pt idx="10">
                  <c:v>4.4395846648194803</c:v>
                </c:pt>
                <c:pt idx="11">
                  <c:v>4.4244254598162298</c:v>
                </c:pt>
                <c:pt idx="12">
                  <c:v>4.9356150120864299</c:v>
                </c:pt>
                <c:pt idx="13">
                  <c:v>4.82561786855105</c:v>
                </c:pt>
                <c:pt idx="14">
                  <c:v>4.7864438787802701</c:v>
                </c:pt>
                <c:pt idx="15">
                  <c:v>5.2024889902205098</c:v>
                </c:pt>
                <c:pt idx="16">
                  <c:v>4.9680206180539699</c:v>
                </c:pt>
                <c:pt idx="17">
                  <c:v>4.62087911806079</c:v>
                </c:pt>
                <c:pt idx="18">
                  <c:v>1.9791931870592501</c:v>
                </c:pt>
                <c:pt idx="19">
                  <c:v>1.9090027791676101</c:v>
                </c:pt>
                <c:pt idx="20">
                  <c:v>2.7406667768337498</c:v>
                </c:pt>
                <c:pt idx="21">
                  <c:v>2.3110150196166201</c:v>
                </c:pt>
              </c:numCache>
            </c:numRef>
          </c:val>
          <c:smooth val="0"/>
          <c:extLst>
            <c:ext xmlns:c16="http://schemas.microsoft.com/office/drawing/2014/chart" uri="{C3380CC4-5D6E-409C-BE32-E72D297353CC}">
              <c16:uniqueId val="{00000001-29E4-4549-B8A4-2A8A3C609FBD}"/>
            </c:ext>
          </c:extLst>
        </c:ser>
        <c:ser>
          <c:idx val="2"/>
          <c:order val="2"/>
          <c:tx>
            <c:strRef>
              <c:f>'Growth rate'!$AA$4004</c:f>
              <c:strCache>
                <c:ptCount val="1"/>
                <c:pt idx="0">
                  <c:v>World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'Growth rate'!$AB$4001:$AW$4001</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strCache>
            </c:strRef>
          </c:cat>
          <c:val>
            <c:numRef>
              <c:f>'Growth rate'!$AB$4004:$AW$4004</c:f>
              <c:numCache>
                <c:formatCode>General</c:formatCode>
                <c:ptCount val="22"/>
                <c:pt idx="0">
                  <c:v>1.04858833010626</c:v>
                </c:pt>
                <c:pt idx="1">
                  <c:v>1.4635806303669101</c:v>
                </c:pt>
                <c:pt idx="2">
                  <c:v>2.2960072759057302</c:v>
                </c:pt>
                <c:pt idx="3">
                  <c:v>3.5034282821989899</c:v>
                </c:pt>
                <c:pt idx="4">
                  <c:v>2.9713512457411002</c:v>
                </c:pt>
                <c:pt idx="5">
                  <c:v>3.27984835791991</c:v>
                </c:pt>
                <c:pt idx="6">
                  <c:v>3.3969671656360698</c:v>
                </c:pt>
                <c:pt idx="7">
                  <c:v>1.43630952063873</c:v>
                </c:pt>
                <c:pt idx="8">
                  <c:v>-1.29700514500801</c:v>
                </c:pt>
                <c:pt idx="9">
                  <c:v>3.7265829275739399</c:v>
                </c:pt>
                <c:pt idx="10">
                  <c:v>2.4277939951084799</c:v>
                </c:pt>
                <c:pt idx="11">
                  <c:v>2.0391788359116001</c:v>
                </c:pt>
                <c:pt idx="12">
                  <c:v>2.3918100291215398</c:v>
                </c:pt>
                <c:pt idx="13">
                  <c:v>2.26207747547216</c:v>
                </c:pt>
                <c:pt idx="14">
                  <c:v>2.2116761152031099</c:v>
                </c:pt>
                <c:pt idx="15">
                  <c:v>2.11712755141731</c:v>
                </c:pt>
                <c:pt idx="16">
                  <c:v>2.5703167001300802</c:v>
                </c:pt>
                <c:pt idx="17">
                  <c:v>2.38008948355774</c:v>
                </c:pt>
                <c:pt idx="18">
                  <c:v>0.78993008046184299</c:v>
                </c:pt>
                <c:pt idx="19">
                  <c:v>-0.25974509161384401</c:v>
                </c:pt>
                <c:pt idx="20">
                  <c:v>2.47887743684249</c:v>
                </c:pt>
                <c:pt idx="21">
                  <c:v>0.74556398260177803</c:v>
                </c:pt>
              </c:numCache>
            </c:numRef>
          </c:val>
          <c:smooth val="0"/>
          <c:extLst>
            <c:ext xmlns:c16="http://schemas.microsoft.com/office/drawing/2014/chart" uri="{C3380CC4-5D6E-409C-BE32-E72D297353CC}">
              <c16:uniqueId val="{00000002-29E4-4549-B8A4-2A8A3C609FBD}"/>
            </c:ext>
          </c:extLst>
        </c:ser>
        <c:dLbls>
          <c:showLegendKey val="0"/>
          <c:showVal val="0"/>
          <c:showCatName val="0"/>
          <c:showSerName val="0"/>
          <c:showPercent val="0"/>
          <c:showBubbleSize val="0"/>
        </c:dLbls>
        <c:marker val="1"/>
        <c:smooth val="0"/>
        <c:axId val="616883624"/>
        <c:axId val="616882184"/>
      </c:lineChart>
      <c:catAx>
        <c:axId val="61688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882184"/>
        <c:crosses val="autoZero"/>
        <c:auto val="1"/>
        <c:lblAlgn val="ctr"/>
        <c:lblOffset val="100"/>
        <c:noMultiLvlLbl val="0"/>
      </c:catAx>
      <c:valAx>
        <c:axId val="616882184"/>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883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'Output per worker '!$I$6</c:f>
              <c:strCache>
                <c:ptCount val="1"/>
                <c:pt idx="0">
                  <c:v>Cambodia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'Output per worker '!$J$5:$T$5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'Output per worker '!$J$6:$T$6</c:f>
              <c:numCache>
                <c:formatCode>General</c:formatCode>
                <c:ptCount val="11"/>
                <c:pt idx="0">
                  <c:v>6540.45</c:v>
                </c:pt>
                <c:pt idx="1">
                  <c:v>6773.04</c:v>
                </c:pt>
                <c:pt idx="2">
                  <c:v>7022.74</c:v>
                </c:pt>
                <c:pt idx="3">
                  <c:v>7241.27</c:v>
                </c:pt>
                <c:pt idx="4">
                  <c:v>7518.46</c:v>
                </c:pt>
                <c:pt idx="5">
                  <c:v>7744.66</c:v>
                </c:pt>
                <c:pt idx="6">
                  <c:v>8071.01</c:v>
                </c:pt>
                <c:pt idx="7">
                  <c:v>8390.14</c:v>
                </c:pt>
                <c:pt idx="8">
                  <c:v>8088.87</c:v>
                </c:pt>
                <c:pt idx="9">
                  <c:v>8146.87</c:v>
                </c:pt>
                <c:pt idx="10">
                  <c:v>8442.7199999999993</c:v>
                </c:pt>
              </c:numCache>
            </c:numRef>
          </c:val>
          <c:smooth val="0"/>
          <c:extLst>
            <c:ext xmlns:c16="http://schemas.microsoft.com/office/drawing/2014/chart" uri="{C3380CC4-5D6E-409C-BE32-E72D297353CC}">
              <c16:uniqueId val="{00000000-C402-4E65-8769-EF56CD7E6C41}"/>
            </c:ext>
          </c:extLst>
        </c:ser>
        <c:ser>
          <c:idx val="1"/>
          <c:order val="1"/>
          <c:tx>
            <c:strRef>
              <c:f>'Output per worker '!$I$7</c:f>
              <c:strCache>
                <c:ptCount val="1"/>
                <c:pt idx="0">
                  <c:v>Indonesia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'Output per worker '!$J$5:$T$5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'Output per worker '!$J$7:$T$7</c:f>
              <c:numCache>
                <c:formatCode>General</c:formatCode>
                <c:ptCount val="11"/>
                <c:pt idx="0">
                  <c:v>19302.650000000001</c:v>
                </c:pt>
                <c:pt idx="1">
                  <c:v>20244.810000000001</c:v>
                </c:pt>
                <c:pt idx="2">
                  <c:v>20936.23</c:v>
                </c:pt>
                <c:pt idx="3">
                  <c:v>21771.91</c:v>
                </c:pt>
                <c:pt idx="4">
                  <c:v>22602.87</c:v>
                </c:pt>
                <c:pt idx="5">
                  <c:v>23179.85</c:v>
                </c:pt>
                <c:pt idx="6">
                  <c:v>23878.37</c:v>
                </c:pt>
                <c:pt idx="7">
                  <c:v>24343.93</c:v>
                </c:pt>
                <c:pt idx="8">
                  <c:v>24022.33</c:v>
                </c:pt>
                <c:pt idx="9">
                  <c:v>25118.59</c:v>
                </c:pt>
                <c:pt idx="10">
                  <c:v>25828.81</c:v>
                </c:pt>
              </c:numCache>
            </c:numRef>
          </c:val>
          <c:smooth val="0"/>
          <c:extLst>
            <c:ext xmlns:c16="http://schemas.microsoft.com/office/drawing/2014/chart" uri="{C3380CC4-5D6E-409C-BE32-E72D297353CC}">
              <c16:uniqueId val="{00000001-C402-4E65-8769-EF56CD7E6C41}"/>
            </c:ext>
          </c:extLst>
        </c:ser>
        <c:ser>
          <c:idx val="2"/>
          <c:order val="2"/>
          <c:tx>
            <c:strRef>
              <c:f>'Output per worker '!$I$8</c:f>
              <c:strCache>
                <c:ptCount val="1"/>
                <c:pt idx="0">
                  <c:v>Malaysia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'Output per worker '!$J$5:$T$5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'Output per worker '!$J$8:$T$8</c:f>
              <c:numCache>
                <c:formatCode>General</c:formatCode>
                <c:ptCount val="11"/>
                <c:pt idx="0">
                  <c:v>48655.3</c:v>
                </c:pt>
                <c:pt idx="1">
                  <c:v>48641.82</c:v>
                </c:pt>
                <c:pt idx="2">
                  <c:v>50065.55</c:v>
                </c:pt>
                <c:pt idx="3">
                  <c:v>51470.79</c:v>
                </c:pt>
                <c:pt idx="4">
                  <c:v>52957.14</c:v>
                </c:pt>
                <c:pt idx="5">
                  <c:v>54832.77</c:v>
                </c:pt>
                <c:pt idx="6">
                  <c:v>56047.64</c:v>
                </c:pt>
                <c:pt idx="7">
                  <c:v>57112.54</c:v>
                </c:pt>
                <c:pt idx="8">
                  <c:v>54045.9</c:v>
                </c:pt>
                <c:pt idx="9">
                  <c:v>54482.99</c:v>
                </c:pt>
                <c:pt idx="10">
                  <c:v>55933.62</c:v>
                </c:pt>
              </c:numCache>
            </c:numRef>
          </c:val>
          <c:smooth val="0"/>
          <c:extLst>
            <c:ext xmlns:c16="http://schemas.microsoft.com/office/drawing/2014/chart" uri="{C3380CC4-5D6E-409C-BE32-E72D297353CC}">
              <c16:uniqueId val="{00000002-C402-4E65-8769-EF56CD7E6C41}"/>
            </c:ext>
          </c:extLst>
        </c:ser>
        <c:ser>
          <c:idx val="3"/>
          <c:order val="3"/>
          <c:tx>
            <c:strRef>
              <c:f>'Output per worker '!$I$9</c:f>
              <c:strCache>
                <c:ptCount val="1"/>
                <c:pt idx="0">
                  <c:v>Philippines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'Output per worker '!$J$5:$T$5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'Output per worker '!$J$9:$T$9</c:f>
              <c:numCache>
                <c:formatCode>General</c:formatCode>
                <c:ptCount val="11"/>
                <c:pt idx="0">
                  <c:v>15965.43</c:v>
                </c:pt>
                <c:pt idx="1">
                  <c:v>16744.78</c:v>
                </c:pt>
                <c:pt idx="2">
                  <c:v>17238.53</c:v>
                </c:pt>
                <c:pt idx="3">
                  <c:v>18043.439999999999</c:v>
                </c:pt>
                <c:pt idx="4">
                  <c:v>18760.55</c:v>
                </c:pt>
                <c:pt idx="5">
                  <c:v>20394.400000000001</c:v>
                </c:pt>
                <c:pt idx="6">
                  <c:v>21233.16</c:v>
                </c:pt>
                <c:pt idx="7">
                  <c:v>21864.6</c:v>
                </c:pt>
                <c:pt idx="8">
                  <c:v>21090.45</c:v>
                </c:pt>
                <c:pt idx="9">
                  <c:v>21105.66</c:v>
                </c:pt>
                <c:pt idx="10">
                  <c:v>21364.400000000001</c:v>
                </c:pt>
              </c:numCache>
            </c:numRef>
          </c:val>
          <c:smooth val="0"/>
          <c:extLst>
            <c:ext xmlns:c16="http://schemas.microsoft.com/office/drawing/2014/chart" uri="{C3380CC4-5D6E-409C-BE32-E72D297353CC}">
              <c16:uniqueId val="{00000003-C402-4E65-8769-EF56CD7E6C41}"/>
            </c:ext>
          </c:extLst>
        </c:ser>
        <c:ser>
          <c:idx val="4"/>
          <c:order val="4"/>
          <c:tx>
            <c:strRef>
              <c:f>'Output per worker '!$I$10</c:f>
              <c:strCache>
                <c:ptCount val="1"/>
                <c:pt idx="0">
                  <c:v>Thailand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'Output per worker '!$J$5:$T$5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'Output per worker '!$J$10:$T$10</c:f>
              <c:numCache>
                <c:formatCode>General</c:formatCode>
                <c:ptCount val="11"/>
                <c:pt idx="0">
                  <c:v>25545.7</c:v>
                </c:pt>
                <c:pt idx="1">
                  <c:v>26871.68</c:v>
                </c:pt>
                <c:pt idx="2">
                  <c:v>27142.2</c:v>
                </c:pt>
                <c:pt idx="3">
                  <c:v>28003.69</c:v>
                </c:pt>
                <c:pt idx="4">
                  <c:v>29180.05</c:v>
                </c:pt>
                <c:pt idx="5">
                  <c:v>30551.87</c:v>
                </c:pt>
                <c:pt idx="6">
                  <c:v>31482.23</c:v>
                </c:pt>
                <c:pt idx="7">
                  <c:v>32366.32</c:v>
                </c:pt>
                <c:pt idx="8">
                  <c:v>30284.95</c:v>
                </c:pt>
                <c:pt idx="9">
                  <c:v>30620.03</c:v>
                </c:pt>
                <c:pt idx="10">
                  <c:v>31522.61</c:v>
                </c:pt>
              </c:numCache>
            </c:numRef>
          </c:val>
          <c:smooth val="0"/>
          <c:extLst>
            <c:ext xmlns:c16="http://schemas.microsoft.com/office/drawing/2014/chart" uri="{C3380CC4-5D6E-409C-BE32-E72D297353CC}">
              <c16:uniqueId val="{00000004-C402-4E65-8769-EF56CD7E6C41}"/>
            </c:ext>
          </c:extLst>
        </c:ser>
        <c:ser>
          <c:idx val="5"/>
          <c:order val="5"/>
          <c:tx>
            <c:strRef>
              <c:f>'Output per worker '!$I$11</c:f>
              <c:strCache>
                <c:ptCount val="1"/>
                <c:pt idx="0">
                  <c:v>Viet Nam</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'Output per worker '!$J$5:$T$5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'Output per worker '!$J$11:$T$11</c:f>
              <c:numCache>
                <c:formatCode>General</c:formatCode>
                <c:ptCount val="11"/>
                <c:pt idx="0">
                  <c:v>12088.35</c:v>
                </c:pt>
                <c:pt idx="1">
                  <c:v>12500.31</c:v>
                </c:pt>
                <c:pt idx="2">
                  <c:v>13133.74</c:v>
                </c:pt>
                <c:pt idx="3">
                  <c:v>13943.77</c:v>
                </c:pt>
                <c:pt idx="4">
                  <c:v>14829.22</c:v>
                </c:pt>
                <c:pt idx="5">
                  <c:v>15769.02</c:v>
                </c:pt>
                <c:pt idx="6">
                  <c:v>16707.91</c:v>
                </c:pt>
                <c:pt idx="7">
                  <c:v>17793.73</c:v>
                </c:pt>
                <c:pt idx="8">
                  <c:v>18774.47</c:v>
                </c:pt>
                <c:pt idx="9">
                  <c:v>19214.03</c:v>
                </c:pt>
                <c:pt idx="10">
                  <c:v>20128.57</c:v>
                </c:pt>
              </c:numCache>
            </c:numRef>
          </c:val>
          <c:smooth val="0"/>
          <c:extLst>
            <c:ext xmlns:c16="http://schemas.microsoft.com/office/drawing/2014/chart" uri="{C3380CC4-5D6E-409C-BE32-E72D297353CC}">
              <c16:uniqueId val="{00000005-C402-4E65-8769-EF56CD7E6C41}"/>
            </c:ext>
          </c:extLst>
        </c:ser>
        <c:dLbls>
          <c:showLegendKey val="0"/>
          <c:showVal val="0"/>
          <c:showCatName val="0"/>
          <c:showSerName val="0"/>
          <c:showPercent val="0"/>
          <c:showBubbleSize val="0"/>
        </c:dLbls>
        <c:marker val="1"/>
        <c:smooth val="0"/>
        <c:axId val="569058696"/>
        <c:axId val="569059416"/>
      </c:lineChart>
      <c:catAx>
        <c:axId val="569058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9059416"/>
        <c:crosses val="autoZero"/>
        <c:auto val="1"/>
        <c:lblAlgn val="ctr"/>
        <c:lblOffset val="100"/>
        <c:noMultiLvlLbl val="0"/>
      </c:catAx>
      <c:valAx>
        <c:axId val="569059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9058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4816548-85D8-4404-8CE5-774D1C58D66F}" type="datetimeFigureOut">
              <a:rPr lang="en-GB" smtClean="0"/>
              <a:t>07/09/2023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C0A4240-8D6D-4F7B-AC0F-734B721BDCBB}" type="slidenum">
              <a:rPr lang="en-GB" smtClean="0"/>
              <a:t>‹#›</a:t>
            </a:fld>
            <a:endParaRPr lang="en-GB"/>
          </a:p>
        </p:txBody>
      </p:sp>
    </p:spTree>
    <p:extLst>
      <p:ext uri="{BB962C8B-B14F-4D97-AF65-F5344CB8AC3E}">
        <p14:creationId xmlns:p14="http://schemas.microsoft.com/office/powerpoint/2010/main" val="356134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D068C6-7325-408C-921E-B389FF684A63}" type="datetimeFigureOut">
              <a:rPr lang="en-GB" smtClean="0"/>
              <a:t>07/09/2023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1</a:t>
            </a:fld>
            <a:endParaRPr lang="en-GB"/>
          </a:p>
        </p:txBody>
      </p:sp>
    </p:spTree>
    <p:extLst>
      <p:ext uri="{BB962C8B-B14F-4D97-AF65-F5344CB8AC3E}">
        <p14:creationId xmlns:p14="http://schemas.microsoft.com/office/powerpoint/2010/main" val="183025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7</a:t>
            </a:fld>
            <a:endParaRPr lang="en-GB"/>
          </a:p>
        </p:txBody>
      </p:sp>
    </p:spTree>
    <p:extLst>
      <p:ext uri="{BB962C8B-B14F-4D97-AF65-F5344CB8AC3E}">
        <p14:creationId xmlns:p14="http://schemas.microsoft.com/office/powerpoint/2010/main" val="2750732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77579807"/>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7" y="2873014"/>
            <a:ext cx="7815263" cy="1127486"/>
          </a:xfrm>
        </p:spPr>
        <p:txBody>
          <a:bodyPr/>
          <a:lstStyle/>
          <a:p>
            <a:r>
              <a:rPr lang="vi-VN" dirty="0"/>
              <a:t>Động lực tăng năng suất </a:t>
            </a:r>
            <a:br>
              <a:rPr lang="en-US" dirty="0"/>
            </a:br>
            <a:r>
              <a:rPr lang="vi-VN" dirty="0"/>
              <a:t>ở Việt Nam</a:t>
            </a:r>
            <a:endParaRPr lang="en-GB" sz="1800" b="0" dirty="0"/>
          </a:p>
        </p:txBody>
      </p:sp>
      <p:sp>
        <p:nvSpPr>
          <p:cNvPr id="3" name="Subtitle 2"/>
          <p:cNvSpPr>
            <a:spLocks noGrp="1"/>
          </p:cNvSpPr>
          <p:nvPr>
            <p:ph type="subTitle" idx="1"/>
          </p:nvPr>
        </p:nvSpPr>
        <p:spPr>
          <a:xfrm>
            <a:off x="490536" y="5351964"/>
            <a:ext cx="11453812" cy="397988"/>
          </a:xfrm>
        </p:spPr>
        <p:txBody>
          <a:bodyPr/>
          <a:lstStyle/>
          <a:p>
            <a:pPr>
              <a:lnSpc>
                <a:spcPct val="100000"/>
              </a:lnSpc>
              <a:spcBef>
                <a:spcPts val="0"/>
              </a:spcBef>
              <a:spcAft>
                <a:spcPts val="0"/>
              </a:spcAft>
            </a:pPr>
            <a:r>
              <a:rPr lang="vi-VN" sz="1400" dirty="0"/>
              <a:t>Felix Weidenkaff, Văn phòng khu vực châu Á và Thái Bình Dương, Tổ chức Lao động Quốc tế
</a:t>
            </a:r>
            <a:endParaRPr lang="en-US" sz="1400" dirty="0"/>
          </a:p>
        </p:txBody>
      </p:sp>
      <p:sp>
        <p:nvSpPr>
          <p:cNvPr id="4" name="Date Placeholder 3"/>
          <p:cNvSpPr>
            <a:spLocks noGrp="1"/>
          </p:cNvSpPr>
          <p:nvPr>
            <p:ph type="dt" sz="half" idx="10"/>
          </p:nvPr>
        </p:nvSpPr>
        <p:spPr>
          <a:xfrm>
            <a:off x="490536" y="6213348"/>
            <a:ext cx="2743200" cy="216000"/>
          </a:xfrm>
        </p:spPr>
        <p:txBody>
          <a:bodyPr/>
          <a:lstStyle/>
          <a:p>
            <a:r>
              <a:rPr lang="en-GB" dirty="0"/>
              <a:t>19 </a:t>
            </a:r>
            <a:r>
              <a:rPr lang="en-GB" dirty="0" err="1"/>
              <a:t>Tháng</a:t>
            </a:r>
            <a:r>
              <a:rPr lang="en-GB" dirty="0"/>
              <a:t> </a:t>
            </a:r>
            <a:r>
              <a:rPr lang="en-GB" dirty="0" err="1"/>
              <a:t>Chín</a:t>
            </a:r>
            <a:r>
              <a:rPr lang="en-GB" dirty="0"/>
              <a:t> 2023</a:t>
            </a:r>
          </a:p>
        </p:txBody>
      </p:sp>
      <p:sp>
        <p:nvSpPr>
          <p:cNvPr id="5" name="Footer Placeholder 4"/>
          <p:cNvSpPr>
            <a:spLocks noGrp="1"/>
          </p:cNvSpPr>
          <p:nvPr>
            <p:ph type="ftr" sz="quarter" idx="11"/>
          </p:nvPr>
        </p:nvSpPr>
        <p:spPr/>
        <p:txBody>
          <a:bodyPr/>
          <a:lstStyle/>
          <a:p>
            <a:r>
              <a:rPr lang="en-GB" dirty="0"/>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a:p>
        </p:txBody>
      </p:sp>
      <p:sp>
        <p:nvSpPr>
          <p:cNvPr id="14" name="Title 1"/>
          <p:cNvSpPr txBox="1">
            <a:spLocks/>
          </p:cNvSpPr>
          <p:nvPr/>
        </p:nvSpPr>
        <p:spPr>
          <a:xfrm>
            <a:off x="490535" y="4203772"/>
            <a:ext cx="9717154" cy="739029"/>
          </a:xfrm>
          <a:prstGeom prst="rect">
            <a:avLst/>
          </a:prstGeom>
        </p:spPr>
        <p:txBody>
          <a:bodyPr vert="horz" wrap="square" lIns="0" tIns="0" rIns="0" bIns="54000" rtlCol="0" anchor="t" anchorCtr="0">
            <a:no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endParaRPr lang="en-GB" sz="2800" dirty="0">
              <a:solidFill>
                <a:srgbClr val="FA3C4B"/>
              </a:solidFill>
            </a:endParaRPr>
          </a:p>
        </p:txBody>
      </p:sp>
      <p:sp>
        <p:nvSpPr>
          <p:cNvPr id="7" name="Picture Placeholder 6"/>
          <p:cNvSpPr>
            <a:spLocks noGrp="1"/>
          </p:cNvSpPr>
          <p:nvPr>
            <p:ph type="pic" sz="quarter" idx="13"/>
          </p:nvPr>
        </p:nvSpPr>
        <p:spPr/>
      </p:sp>
      <p:sp>
        <p:nvSpPr>
          <p:cNvPr id="8" name="TextBox 7">
            <a:extLst>
              <a:ext uri="{FF2B5EF4-FFF2-40B4-BE49-F238E27FC236}">
                <a16:creationId xmlns:a16="http://schemas.microsoft.com/office/drawing/2014/main" id="{70E328F7-B577-EE1B-B939-CCB146A5AE02}"/>
              </a:ext>
            </a:extLst>
          </p:cNvPr>
          <p:cNvSpPr txBox="1"/>
          <p:nvPr/>
        </p:nvSpPr>
        <p:spPr>
          <a:xfrm>
            <a:off x="2700337" y="6215009"/>
            <a:ext cx="6479877" cy="246221"/>
          </a:xfrm>
          <a:prstGeom prst="rect">
            <a:avLst/>
          </a:prstGeom>
          <a:solidFill>
            <a:schemeClr val="bg1"/>
          </a:solidFill>
        </p:spPr>
        <p:txBody>
          <a:bodyPr wrap="square" rtlCol="0">
            <a:spAutoFit/>
          </a:bodyPr>
          <a:lstStyle/>
          <a:p>
            <a:pPr lvl="0">
              <a:defRPr/>
            </a:pPr>
            <a:r>
              <a:rPr lang="vi-VN" sz="1000" dirty="0">
                <a:solidFill>
                  <a:srgbClr val="1E2DBE"/>
                </a:solidFill>
                <a:latin typeface="Arial" panose="020B0604020202020204"/>
              </a:rPr>
              <a:t>Để biết thêm thông tin: Xem</a:t>
            </a:r>
            <a:r>
              <a:rPr lang="en-GB" sz="1000" dirty="0">
                <a:solidFill>
                  <a:srgbClr val="1E2DBE"/>
                </a:solidFill>
                <a:latin typeface="Arial" panose="020B0604020202020204"/>
              </a:rPr>
              <a:t> </a:t>
            </a:r>
            <a:r>
              <a:rPr lang="en-GB" sz="1000" dirty="0" err="1">
                <a:solidFill>
                  <a:srgbClr val="1E2DBE"/>
                </a:solidFill>
                <a:latin typeface="Arial" panose="020B0604020202020204"/>
              </a:rPr>
              <a:t>thêm</a:t>
            </a:r>
            <a:r>
              <a:rPr lang="en-GB" sz="1000" dirty="0">
                <a:solidFill>
                  <a:srgbClr val="1E2DBE"/>
                </a:solidFill>
                <a:latin typeface="Arial" panose="020B0604020202020204"/>
              </a:rPr>
              <a:t> </a:t>
            </a:r>
            <a:r>
              <a:rPr lang="vi-VN" sz="1000" dirty="0">
                <a:solidFill>
                  <a:srgbClr val="1E2DBE"/>
                </a:solidFill>
                <a:latin typeface="Arial" panose="020B0604020202020204"/>
              </a:rPr>
              <a:t>Chương trình Hệ sinh thái năng suất </a:t>
            </a:r>
            <a:r>
              <a:rPr lang="en-GB" sz="1000" dirty="0" err="1">
                <a:solidFill>
                  <a:srgbClr val="1E2DBE"/>
                </a:solidFill>
                <a:latin typeface="Arial" panose="020B0604020202020204"/>
              </a:rPr>
              <a:t>vì</a:t>
            </a:r>
            <a:r>
              <a:rPr lang="en-GB" sz="1000" dirty="0">
                <a:solidFill>
                  <a:srgbClr val="1E2DBE"/>
                </a:solidFill>
                <a:latin typeface="Arial" panose="020B0604020202020204"/>
              </a:rPr>
              <a:t> </a:t>
            </a:r>
            <a:r>
              <a:rPr lang="vi-VN" sz="1000" dirty="0">
                <a:solidFill>
                  <a:srgbClr val="1E2DBE"/>
                </a:solidFill>
                <a:latin typeface="Arial" panose="020B0604020202020204"/>
              </a:rPr>
              <a:t>Việc làm Bền vững Việt Nam</a:t>
            </a:r>
            <a:r>
              <a:rPr lang="en-GB" sz="1000" dirty="0">
                <a:solidFill>
                  <a:srgbClr val="1E2DBE"/>
                </a:solidFill>
                <a:latin typeface="Arial" panose="020B0604020202020204"/>
              </a:rPr>
              <a:t> </a:t>
            </a:r>
            <a:r>
              <a:rPr lang="en-GB" sz="1000" dirty="0" err="1">
                <a:solidFill>
                  <a:srgbClr val="1E2DBE"/>
                </a:solidFill>
                <a:latin typeface="Arial" panose="020B0604020202020204"/>
              </a:rPr>
              <a:t>của</a:t>
            </a:r>
            <a:r>
              <a:rPr lang="en-GB" sz="1000" dirty="0">
                <a:solidFill>
                  <a:srgbClr val="1E2DBE"/>
                </a:solidFill>
                <a:latin typeface="Arial" panose="020B0604020202020204"/>
              </a:rPr>
              <a:t> ILO</a:t>
            </a:r>
            <a:endParaRPr kumimoji="0" lang="en-GB" sz="1000" b="0" i="0" u="none" strike="noStrike" kern="1200" cap="none" spc="0" normalizeH="0" baseline="0" noProof="0" dirty="0">
              <a:ln>
                <a:noFill/>
              </a:ln>
              <a:solidFill>
                <a:srgbClr val="1E2DBE"/>
              </a:solidFill>
              <a:effectLst/>
              <a:uLnTx/>
              <a:uFillTx/>
              <a:latin typeface="Arial" panose="020B0604020202020204"/>
              <a:ea typeface="+mn-ea"/>
              <a:cs typeface="+mn-cs"/>
            </a:endParaRPr>
          </a:p>
        </p:txBody>
      </p:sp>
      <p:sp>
        <p:nvSpPr>
          <p:cNvPr id="9" name="Title 1">
            <a:extLst>
              <a:ext uri="{FF2B5EF4-FFF2-40B4-BE49-F238E27FC236}">
                <a16:creationId xmlns:a16="http://schemas.microsoft.com/office/drawing/2014/main" id="{1985D7B7-C339-AE0E-AF99-5011367EF7A9}"/>
              </a:ext>
            </a:extLst>
          </p:cNvPr>
          <p:cNvSpPr txBox="1">
            <a:spLocks/>
          </p:cNvSpPr>
          <p:nvPr/>
        </p:nvSpPr>
        <p:spPr>
          <a:xfrm>
            <a:off x="490535" y="4145181"/>
            <a:ext cx="9015774" cy="1127486"/>
          </a:xfrm>
          <a:prstGeom prst="rect">
            <a:avLst/>
          </a:prstGeom>
        </p:spPr>
        <p:txBody>
          <a:bodyPr vert="horz" wrap="square" lIns="0" tIns="0" rIns="0" bIns="54000" rtlCol="0" anchor="t" anchorCtr="0">
            <a:no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vi-VN" sz="2800" dirty="0"/>
              <a:t>Vai trò của thể chế, chính sách thị trường lao động</a:t>
            </a:r>
            <a:endParaRPr lang="en-GB" sz="1800" b="0" dirty="0"/>
          </a:p>
        </p:txBody>
      </p:sp>
    </p:spTree>
    <p:extLst>
      <p:ext uri="{BB962C8B-B14F-4D97-AF65-F5344CB8AC3E}">
        <p14:creationId xmlns:p14="http://schemas.microsoft.com/office/powerpoint/2010/main" val="309442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7EF3-E985-BA36-8F5E-00D775E699D5}"/>
              </a:ext>
            </a:extLst>
          </p:cNvPr>
          <p:cNvSpPr>
            <a:spLocks noGrp="1"/>
          </p:cNvSpPr>
          <p:nvPr>
            <p:ph type="title"/>
          </p:nvPr>
        </p:nvSpPr>
        <p:spPr/>
        <p:txBody>
          <a:bodyPr/>
          <a:lstStyle/>
          <a:p>
            <a:r>
              <a:rPr lang="vi-VN" dirty="0"/>
              <a:t>Xu hướng năng suất lao động trong viễn cảnh toàn cầu
</a:t>
            </a:r>
            <a:endParaRPr lang="en-GB" dirty="0">
              <a:highlight>
                <a:srgbClr val="FFFF00"/>
              </a:highlight>
            </a:endParaRPr>
          </a:p>
        </p:txBody>
      </p:sp>
      <p:sp>
        <p:nvSpPr>
          <p:cNvPr id="3" name="Content Placeholder 2">
            <a:extLst>
              <a:ext uri="{FF2B5EF4-FFF2-40B4-BE49-F238E27FC236}">
                <a16:creationId xmlns:a16="http://schemas.microsoft.com/office/drawing/2014/main" id="{C779A22E-CAB8-3085-D8DA-FBA7464E04B5}"/>
              </a:ext>
            </a:extLst>
          </p:cNvPr>
          <p:cNvSpPr>
            <a:spLocks noGrp="1"/>
          </p:cNvSpPr>
          <p:nvPr>
            <p:ph sz="half" idx="1"/>
          </p:nvPr>
        </p:nvSpPr>
        <p:spPr>
          <a:xfrm>
            <a:off x="490540" y="1972032"/>
            <a:ext cx="5512697" cy="3462773"/>
          </a:xfrm>
        </p:spPr>
        <p:txBody>
          <a:bodyPr/>
          <a:lstStyle/>
          <a:p>
            <a:pPr lvl="2" algn="just"/>
            <a:r>
              <a:rPr lang="vi-VN" b="1" dirty="0"/>
              <a:t>Xu hướng </a:t>
            </a:r>
            <a:r>
              <a:rPr lang="en-GB" b="1" dirty="0" err="1"/>
              <a:t>giảm</a:t>
            </a:r>
            <a:r>
              <a:rPr lang="en-GB" b="1" dirty="0"/>
              <a:t> </a:t>
            </a:r>
            <a:r>
              <a:rPr lang="en-GB" b="1" dirty="0" err="1"/>
              <a:t>tỷ</a:t>
            </a:r>
            <a:r>
              <a:rPr lang="en-GB" b="1" dirty="0"/>
              <a:t> </a:t>
            </a:r>
            <a:r>
              <a:rPr lang="en-GB" b="1" dirty="0" err="1"/>
              <a:t>lệ</a:t>
            </a:r>
            <a:r>
              <a:rPr lang="en-GB" b="1" dirty="0"/>
              <a:t> </a:t>
            </a:r>
            <a:r>
              <a:rPr lang="en-GB" b="1" dirty="0" err="1"/>
              <a:t>tăng</a:t>
            </a:r>
            <a:r>
              <a:rPr lang="en-GB" b="1" dirty="0"/>
              <a:t> </a:t>
            </a:r>
            <a:r>
              <a:rPr lang="en-GB" b="1" dirty="0" err="1"/>
              <a:t>năng</a:t>
            </a:r>
            <a:r>
              <a:rPr lang="en-GB" b="1" dirty="0"/>
              <a:t> </a:t>
            </a:r>
            <a:r>
              <a:rPr lang="en-GB" b="1" dirty="0" err="1"/>
              <a:t>suất</a:t>
            </a:r>
            <a:r>
              <a:rPr lang="en-GB" b="1" dirty="0"/>
              <a:t> </a:t>
            </a:r>
            <a:r>
              <a:rPr lang="en-GB" b="1" dirty="0" err="1"/>
              <a:t>trong</a:t>
            </a:r>
            <a:r>
              <a:rPr lang="en-GB" b="1" dirty="0"/>
              <a:t> </a:t>
            </a:r>
            <a:r>
              <a:rPr lang="en-GB" b="1" dirty="0" err="1"/>
              <a:t>dài</a:t>
            </a:r>
            <a:r>
              <a:rPr lang="en-GB" b="1" dirty="0"/>
              <a:t> </a:t>
            </a:r>
            <a:r>
              <a:rPr lang="en-GB" b="1" dirty="0" err="1"/>
              <a:t>hạn</a:t>
            </a:r>
            <a:r>
              <a:rPr lang="en-GB" b="1" dirty="0"/>
              <a:t> </a:t>
            </a:r>
            <a:r>
              <a:rPr lang="en-GB" b="1" dirty="0" err="1"/>
              <a:t>đang</a:t>
            </a:r>
            <a:r>
              <a:rPr lang="en-GB" b="1" dirty="0"/>
              <a:t> </a:t>
            </a:r>
            <a:r>
              <a:rPr lang="en-GB" b="1" dirty="0" err="1"/>
              <a:t>diễn</a:t>
            </a:r>
            <a:r>
              <a:rPr lang="en-GB" b="1" dirty="0"/>
              <a:t> </a:t>
            </a:r>
            <a:r>
              <a:rPr lang="en-GB" b="1" dirty="0" err="1"/>
              <a:t>ra</a:t>
            </a:r>
            <a:r>
              <a:rPr lang="en-GB" b="1" dirty="0"/>
              <a:t> </a:t>
            </a:r>
            <a:r>
              <a:rPr lang="en-GB" b="1" dirty="0" err="1"/>
              <a:t>trên</a:t>
            </a:r>
            <a:r>
              <a:rPr lang="en-GB" b="1" dirty="0"/>
              <a:t> </a:t>
            </a:r>
            <a:r>
              <a:rPr lang="en-GB" b="1" dirty="0" err="1"/>
              <a:t>toàn</a:t>
            </a:r>
            <a:r>
              <a:rPr lang="en-GB" b="1" dirty="0"/>
              <a:t> </a:t>
            </a:r>
            <a:r>
              <a:rPr lang="en-GB" b="1" dirty="0" err="1"/>
              <a:t>cầu</a:t>
            </a:r>
            <a:r>
              <a:rPr lang="en-GB" b="1" dirty="0"/>
              <a:t> </a:t>
            </a:r>
            <a:r>
              <a:rPr lang="en-GB" dirty="0"/>
              <a:t>ở </a:t>
            </a:r>
            <a:r>
              <a:rPr lang="en-GB" dirty="0" err="1"/>
              <a:t>hầu</a:t>
            </a:r>
            <a:r>
              <a:rPr lang="en-GB" dirty="0"/>
              <a:t> </a:t>
            </a:r>
            <a:r>
              <a:rPr lang="vi-VN" dirty="0"/>
              <a:t>khắp các khu vực trên thế giới đặt ra </a:t>
            </a:r>
            <a:r>
              <a:rPr lang="en-GB" dirty="0" err="1"/>
              <a:t>nhiều</a:t>
            </a:r>
            <a:r>
              <a:rPr lang="vi-VN" dirty="0"/>
              <a:t> thách thức </a:t>
            </a:r>
            <a:r>
              <a:rPr lang="en-GB" dirty="0" err="1"/>
              <a:t>về</a:t>
            </a:r>
            <a:r>
              <a:rPr lang="en-GB" dirty="0"/>
              <a:t> </a:t>
            </a:r>
            <a:r>
              <a:rPr lang="en-GB" dirty="0" err="1"/>
              <a:t>mặt</a:t>
            </a:r>
            <a:r>
              <a:rPr lang="en-GB" dirty="0"/>
              <a:t> </a:t>
            </a:r>
            <a:r>
              <a:rPr lang="vi-VN" dirty="0"/>
              <a:t>chính sách</a:t>
            </a:r>
            <a:r>
              <a:rPr lang="vi-VN" b="1" dirty="0"/>
              <a:t>
Thay đổi môi trường kinh tế vĩ mô toàn cầu: </a:t>
            </a:r>
            <a:r>
              <a:rPr lang="vi-VN" dirty="0"/>
              <a:t>Áp lực lạm phát, căng thẳng địa chính trị, giá lương thực/năng lượng, cam kết giảm phát thải khí nhà kính và các </a:t>
            </a:r>
            <a:r>
              <a:rPr lang="en-GB" dirty="0" err="1"/>
              <a:t>nguồn</a:t>
            </a:r>
            <a:r>
              <a:rPr lang="en-GB" dirty="0"/>
              <a:t> </a:t>
            </a:r>
            <a:r>
              <a:rPr lang="en-GB" dirty="0" err="1"/>
              <a:t>lực</a:t>
            </a:r>
            <a:r>
              <a:rPr lang="vi-VN" dirty="0"/>
              <a:t> đầu tư</a:t>
            </a:r>
            <a:r>
              <a:rPr lang="en-GB" dirty="0"/>
              <a:t> </a:t>
            </a:r>
            <a:r>
              <a:rPr lang="en-GB" dirty="0" err="1"/>
              <a:t>cần</a:t>
            </a:r>
            <a:r>
              <a:rPr lang="en-GB" dirty="0"/>
              <a:t> </a:t>
            </a:r>
            <a:r>
              <a:rPr lang="en-GB" dirty="0" err="1"/>
              <a:t>thiết</a:t>
            </a:r>
            <a:r>
              <a:rPr lang="vi-VN" b="1" dirty="0"/>
              <a:t>
Hạn chế về tài nguyên </a:t>
            </a:r>
            <a:r>
              <a:rPr lang="vi-VN" dirty="0"/>
              <a:t>trong một thế giới việc làm thay đổi nhanh chóng (môi trường và biến đổi khí hậu, nhân khẩu học, thay đổi công nghệ, toàn cầu hóa)</a:t>
            </a:r>
            <a:r>
              <a:rPr lang="vi-VN" b="1" dirty="0"/>
              <a:t>
Tại sao năng suất lại quan trọng: </a:t>
            </a:r>
            <a:r>
              <a:rPr lang="vi-VN" dirty="0"/>
              <a:t>Vòng tròn năng suất, việc làm và phát triển, bao gồm mức sống và giảm nghèo</a:t>
            </a:r>
            <a:endParaRPr lang="en-GB" dirty="0"/>
          </a:p>
        </p:txBody>
      </p:sp>
      <p:sp>
        <p:nvSpPr>
          <p:cNvPr id="4" name="Content Placeholder 3">
            <a:extLst>
              <a:ext uri="{FF2B5EF4-FFF2-40B4-BE49-F238E27FC236}">
                <a16:creationId xmlns:a16="http://schemas.microsoft.com/office/drawing/2014/main" id="{2F90B441-07B4-AC0E-E1FF-078FA9AC0394}"/>
              </a:ext>
            </a:extLst>
          </p:cNvPr>
          <p:cNvSpPr>
            <a:spLocks noGrp="1"/>
          </p:cNvSpPr>
          <p:nvPr>
            <p:ph sz="half" idx="2"/>
          </p:nvPr>
        </p:nvSpPr>
        <p:spPr>
          <a:xfrm>
            <a:off x="6188764" y="2393949"/>
            <a:ext cx="6003235" cy="3482977"/>
          </a:xfrm>
        </p:spPr>
        <p:txBody>
          <a:bodyPr/>
          <a:lstStyle/>
          <a:p>
            <a:r>
              <a:rPr lang="vi-VN" sz="1600" dirty="0"/>
              <a:t>Chỉ số SDG 8.2.1 - Tốc độ tăng trưởng sản lượng hàng năm trên mỗi lao động (GDP không đổi 2017 quốc tế theo PPP) (%)
</a:t>
            </a:r>
            <a:endParaRPr lang="en-GB" sz="1600" dirty="0"/>
          </a:p>
        </p:txBody>
      </p:sp>
      <p:sp>
        <p:nvSpPr>
          <p:cNvPr id="5" name="Date Placeholder 4">
            <a:extLst>
              <a:ext uri="{FF2B5EF4-FFF2-40B4-BE49-F238E27FC236}">
                <a16:creationId xmlns:a16="http://schemas.microsoft.com/office/drawing/2014/main" id="{04B8A841-6F2F-C6DE-B43B-6E6F5B6C8F97}"/>
              </a:ext>
            </a:extLst>
          </p:cNvPr>
          <p:cNvSpPr>
            <a:spLocks noGrp="1"/>
          </p:cNvSpPr>
          <p:nvPr>
            <p:ph type="dt" sz="half" idx="10"/>
          </p:nvPr>
        </p:nvSpPr>
        <p:spPr/>
        <p:txBody>
          <a:bodyPr/>
          <a:lstStyle/>
          <a:p>
            <a:r>
              <a:rPr lang="en-GB" dirty="0"/>
              <a:t>ate: Monday / 01 / October / 2019</a:t>
            </a:r>
          </a:p>
        </p:txBody>
      </p:sp>
      <p:sp>
        <p:nvSpPr>
          <p:cNvPr id="7" name="Slide Number Placeholder 6">
            <a:extLst>
              <a:ext uri="{FF2B5EF4-FFF2-40B4-BE49-F238E27FC236}">
                <a16:creationId xmlns:a16="http://schemas.microsoft.com/office/drawing/2014/main" id="{6CDCC6E7-658D-651A-BC36-47A0B524E89D}"/>
              </a:ext>
            </a:extLst>
          </p:cNvPr>
          <p:cNvSpPr>
            <a:spLocks noGrp="1"/>
          </p:cNvSpPr>
          <p:nvPr>
            <p:ph type="sldNum" sz="quarter" idx="12"/>
          </p:nvPr>
        </p:nvSpPr>
        <p:spPr/>
        <p:txBody>
          <a:bodyPr/>
          <a:lstStyle/>
          <a:p>
            <a:fld id="{856227C0-AD57-4F9B-BAE3-EEFB0D0EE427}" type="slidenum">
              <a:rPr lang="en-GB" smtClean="0"/>
              <a:t>2</a:t>
            </a:fld>
            <a:endParaRPr lang="en-GB"/>
          </a:p>
        </p:txBody>
      </p:sp>
      <p:graphicFrame>
        <p:nvGraphicFramePr>
          <p:cNvPr id="10" name="Chart 9">
            <a:extLst>
              <a:ext uri="{FF2B5EF4-FFF2-40B4-BE49-F238E27FC236}">
                <a16:creationId xmlns:a16="http://schemas.microsoft.com/office/drawing/2014/main" id="{75DB909E-62C7-4441-FC07-FEB074EAB2C7}"/>
              </a:ext>
            </a:extLst>
          </p:cNvPr>
          <p:cNvGraphicFramePr>
            <a:graphicFrameLocks/>
          </p:cNvGraphicFramePr>
          <p:nvPr>
            <p:extLst>
              <p:ext uri="{D42A27DB-BD31-4B8C-83A1-F6EECF244321}">
                <p14:modId xmlns:p14="http://schemas.microsoft.com/office/powerpoint/2010/main" val="1036090741"/>
              </p:ext>
            </p:extLst>
          </p:nvPr>
        </p:nvGraphicFramePr>
        <p:xfrm>
          <a:off x="6094899" y="2992480"/>
          <a:ext cx="6096001" cy="386552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B35D8FD-BF83-0C49-FBAF-B95EA05ABCB4}"/>
              </a:ext>
            </a:extLst>
          </p:cNvPr>
          <p:cNvSpPr txBox="1"/>
          <p:nvPr/>
        </p:nvSpPr>
        <p:spPr>
          <a:xfrm>
            <a:off x="490538" y="6370682"/>
            <a:ext cx="6188764" cy="507831"/>
          </a:xfrm>
          <a:prstGeom prst="rect">
            <a:avLst/>
          </a:prstGeom>
          <a:solidFill>
            <a:schemeClr val="bg1"/>
          </a:solidFill>
        </p:spPr>
        <p:txBody>
          <a:bodyPr wrap="square" rtlCol="0">
            <a:spAutoFit/>
          </a:bodyPr>
          <a:lstStyle/>
          <a:p>
            <a:r>
              <a:rPr lang="vi-VN" sz="900" dirty="0"/>
              <a:t>Nguồn: ILO (2023) Triển vọng việc làm và xã hội</a:t>
            </a:r>
            <a:r>
              <a:rPr lang="en-GB" sz="900" dirty="0"/>
              <a:t> </a:t>
            </a:r>
            <a:r>
              <a:rPr lang="en-GB" sz="900" dirty="0" err="1"/>
              <a:t>trên</a:t>
            </a:r>
            <a:r>
              <a:rPr lang="en-GB" sz="900" dirty="0"/>
              <a:t> </a:t>
            </a:r>
            <a:r>
              <a:rPr lang="en-GB" sz="900" dirty="0" err="1"/>
              <a:t>toàn</a:t>
            </a:r>
            <a:r>
              <a:rPr lang="vi-VN" sz="900" dirty="0"/>
              <a:t> thế giới: Xu hướng 2023; ILO (2021) . Cơ quan chủ quản</a:t>
            </a:r>
            <a:r>
              <a:rPr lang="en-GB" sz="900" dirty="0"/>
              <a:t> </a:t>
            </a:r>
            <a:r>
              <a:rPr lang="en-GB" sz="900" dirty="0" err="1"/>
              <a:t>về</a:t>
            </a:r>
            <a:r>
              <a:rPr lang="vi-VN" sz="900" dirty="0"/>
              <a:t> Việc làm bền vững và năng suất, Kỳ họp thứ 341, tháng 3/2021; Số liệu dựa trên ILOSTAT, SDG chỉ số thị trường lao động </a:t>
            </a:r>
            <a:r>
              <a:rPr lang="en-GB" sz="900" dirty="0"/>
              <a:t> </a:t>
            </a:r>
          </a:p>
        </p:txBody>
      </p:sp>
    </p:spTree>
    <p:extLst>
      <p:ext uri="{BB962C8B-B14F-4D97-AF65-F5344CB8AC3E}">
        <p14:creationId xmlns:p14="http://schemas.microsoft.com/office/powerpoint/2010/main" val="40118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7EF3-E985-BA36-8F5E-00D775E699D5}"/>
              </a:ext>
            </a:extLst>
          </p:cNvPr>
          <p:cNvSpPr>
            <a:spLocks noGrp="1"/>
          </p:cNvSpPr>
          <p:nvPr>
            <p:ph type="title"/>
          </p:nvPr>
        </p:nvSpPr>
        <p:spPr>
          <a:xfrm>
            <a:off x="490538" y="1423195"/>
            <a:ext cx="11387426" cy="720000"/>
          </a:xfrm>
        </p:spPr>
        <p:txBody>
          <a:bodyPr/>
          <a:lstStyle/>
          <a:p>
            <a:r>
              <a:rPr lang="vi-VN" sz="2400" dirty="0"/>
              <a:t>Năng suất lao động ở Việt Nam so với </a:t>
            </a:r>
            <a:r>
              <a:rPr lang="en-GB" sz="2400" dirty="0" err="1"/>
              <a:t>một</a:t>
            </a:r>
            <a:r>
              <a:rPr lang="en-GB" sz="2400" dirty="0"/>
              <a:t> </a:t>
            </a:r>
            <a:r>
              <a:rPr lang="en-GB" sz="2400" dirty="0" err="1"/>
              <a:t>số</a:t>
            </a:r>
            <a:r>
              <a:rPr lang="vi-VN" sz="2400" dirty="0"/>
              <a:t> nền kinh tế ASEAN </a:t>
            </a:r>
            <a:endParaRPr lang="en-GB" dirty="0"/>
          </a:p>
        </p:txBody>
      </p:sp>
      <p:sp>
        <p:nvSpPr>
          <p:cNvPr id="3" name="Content Placeholder 2">
            <a:extLst>
              <a:ext uri="{FF2B5EF4-FFF2-40B4-BE49-F238E27FC236}">
                <a16:creationId xmlns:a16="http://schemas.microsoft.com/office/drawing/2014/main" id="{C779A22E-CAB8-3085-D8DA-FBA7464E04B5}"/>
              </a:ext>
            </a:extLst>
          </p:cNvPr>
          <p:cNvSpPr>
            <a:spLocks noGrp="1"/>
          </p:cNvSpPr>
          <p:nvPr>
            <p:ph sz="half" idx="1"/>
          </p:nvPr>
        </p:nvSpPr>
        <p:spPr>
          <a:xfrm>
            <a:off x="490539" y="2075656"/>
            <a:ext cx="5038994" cy="3482976"/>
          </a:xfrm>
        </p:spPr>
        <p:txBody>
          <a:bodyPr/>
          <a:lstStyle/>
          <a:p>
            <a:r>
              <a:rPr lang="vi-VN" sz="1700" dirty="0">
                <a:effectLst/>
                <a:latin typeface="Segoe UI Web (Vietnamese)"/>
              </a:rPr>
              <a:t>Xu hướng năng suất ở Việt Nam</a:t>
            </a:r>
            <a:r>
              <a:rPr lang="fr-CH" sz="1700" dirty="0"/>
              <a:t> </a:t>
            </a:r>
          </a:p>
          <a:p>
            <a:pPr lvl="2" algn="just"/>
            <a:r>
              <a:rPr lang="vi-VN" sz="1700" b="1" dirty="0"/>
              <a:t>Phát triển kinh tế bền vững và tăng trưởng năng suất</a:t>
            </a:r>
            <a:r>
              <a:rPr lang="vi-VN" sz="1700" dirty="0"/>
              <a:t> trong những thập kỷ qua
</a:t>
            </a:r>
            <a:r>
              <a:rPr lang="vi-VN" sz="1700" b="1" dirty="0"/>
              <a:t>Chuyển đổi cơ cấu là động lực thúc đẩy năng suất trong những thập kỷ qua</a:t>
            </a:r>
            <a:r>
              <a:rPr lang="vi-VN" sz="1700" dirty="0"/>
              <a:t> </a:t>
            </a:r>
            <a:r>
              <a:rPr lang="en-GB" sz="1700" dirty="0" err="1"/>
              <a:t>cùng</a:t>
            </a:r>
            <a:r>
              <a:rPr lang="en-GB" sz="1700" dirty="0"/>
              <a:t> </a:t>
            </a:r>
            <a:r>
              <a:rPr lang="en-GB" sz="1700" dirty="0" err="1"/>
              <a:t>với</a:t>
            </a:r>
            <a:r>
              <a:rPr lang="en-GB" sz="1700" dirty="0"/>
              <a:t> </a:t>
            </a:r>
            <a:r>
              <a:rPr lang="en-GB" sz="1700" dirty="0" err="1"/>
              <a:t>sự</a:t>
            </a:r>
            <a:r>
              <a:rPr lang="vi-VN" sz="1700" dirty="0"/>
              <a:t> </a:t>
            </a:r>
            <a:r>
              <a:rPr lang="en-GB" sz="1700" dirty="0" err="1"/>
              <a:t>tăng</a:t>
            </a:r>
            <a:r>
              <a:rPr lang="en-GB" sz="1700" dirty="0"/>
              <a:t> </a:t>
            </a:r>
            <a:r>
              <a:rPr lang="en-GB" sz="1700" dirty="0" err="1"/>
              <a:t>trưởng</a:t>
            </a:r>
            <a:r>
              <a:rPr lang="en-GB" sz="1700" dirty="0"/>
              <a:t> </a:t>
            </a:r>
            <a:r>
              <a:rPr lang="en-GB" sz="1700" dirty="0" err="1"/>
              <a:t>liên</a:t>
            </a:r>
            <a:r>
              <a:rPr lang="en-GB" sz="1700" dirty="0"/>
              <a:t> </a:t>
            </a:r>
            <a:r>
              <a:rPr lang="en-GB" sz="1700" dirty="0" err="1"/>
              <a:t>tục</a:t>
            </a:r>
            <a:r>
              <a:rPr lang="en-GB" sz="1700" dirty="0"/>
              <a:t> </a:t>
            </a:r>
            <a:r>
              <a:rPr lang="en-GB" sz="1700" dirty="0" err="1"/>
              <a:t>của</a:t>
            </a:r>
            <a:r>
              <a:rPr lang="en-GB" sz="1700" dirty="0"/>
              <a:t> </a:t>
            </a:r>
            <a:r>
              <a:rPr lang="en-GB" sz="1700" dirty="0" err="1"/>
              <a:t>lực</a:t>
            </a:r>
            <a:r>
              <a:rPr lang="en-GB" sz="1700" dirty="0"/>
              <a:t> </a:t>
            </a:r>
            <a:r>
              <a:rPr lang="en-GB" sz="1700" dirty="0" err="1"/>
              <a:t>lượng</a:t>
            </a:r>
            <a:r>
              <a:rPr lang="en-GB" sz="1700" dirty="0"/>
              <a:t> </a:t>
            </a:r>
            <a:r>
              <a:rPr lang="vi-VN" sz="1700" dirty="0"/>
              <a:t>lao động
</a:t>
            </a:r>
            <a:r>
              <a:rPr lang="vi-VN" sz="1700" b="1" dirty="0"/>
              <a:t>Năng suất lao động của Việt Nam vẫn tương đối thấp</a:t>
            </a:r>
            <a:r>
              <a:rPr lang="vi-VN" sz="1700" dirty="0"/>
              <a:t> so với một số nền kinh tế khác ở Đông Nam Á.
</a:t>
            </a:r>
            <a:r>
              <a:rPr lang="en-GB" sz="1700" b="1" dirty="0" err="1"/>
              <a:t>Các</a:t>
            </a:r>
            <a:r>
              <a:rPr lang="en-GB" sz="1700" b="1" dirty="0"/>
              <a:t> </a:t>
            </a:r>
            <a:r>
              <a:rPr lang="en-GB" sz="1700" b="1" dirty="0" err="1"/>
              <a:t>thách</a:t>
            </a:r>
            <a:r>
              <a:rPr lang="en-GB" sz="1700" b="1" dirty="0"/>
              <a:t> t</a:t>
            </a:r>
            <a:r>
              <a:rPr lang="vi-VN" sz="1700" b="1" dirty="0"/>
              <a:t>hức </a:t>
            </a:r>
            <a:r>
              <a:rPr lang="en-GB" sz="1700" b="1" dirty="0" err="1"/>
              <a:t>liên</a:t>
            </a:r>
            <a:r>
              <a:rPr lang="en-GB" sz="1700" b="1" dirty="0"/>
              <a:t> </a:t>
            </a:r>
            <a:r>
              <a:rPr lang="en-GB" sz="1700" b="1" dirty="0" err="1"/>
              <a:t>quan</a:t>
            </a:r>
            <a:r>
              <a:rPr lang="en-GB" sz="1700" b="1" dirty="0"/>
              <a:t> </a:t>
            </a:r>
            <a:r>
              <a:rPr lang="en-GB" sz="1700" b="1" dirty="0" err="1"/>
              <a:t>đến</a:t>
            </a:r>
            <a:r>
              <a:rPr lang="en-GB" sz="1700" b="1" dirty="0"/>
              <a:t> </a:t>
            </a:r>
            <a:r>
              <a:rPr lang="vi-VN" sz="1700" b="1" dirty="0"/>
              <a:t>năng suất</a:t>
            </a:r>
            <a:r>
              <a:rPr lang="en-GB" sz="1700" b="1" dirty="0"/>
              <a:t> </a:t>
            </a:r>
            <a:r>
              <a:rPr lang="en-GB" sz="1700" b="1" dirty="0" err="1"/>
              <a:t>khá</a:t>
            </a:r>
            <a:r>
              <a:rPr lang="en-GB" sz="1700" b="1" dirty="0"/>
              <a:t> </a:t>
            </a:r>
            <a:r>
              <a:rPr lang="en-GB" sz="1700" b="1" dirty="0" err="1"/>
              <a:t>đa</a:t>
            </a:r>
            <a:r>
              <a:rPr lang="en-GB" sz="1700" b="1" dirty="0"/>
              <a:t> </a:t>
            </a:r>
            <a:r>
              <a:rPr lang="en-GB" sz="1700" b="1" dirty="0" err="1"/>
              <a:t>dạng</a:t>
            </a:r>
            <a:r>
              <a:rPr lang="vi-VN" sz="1700" b="1" dirty="0"/>
              <a:t> theo </a:t>
            </a:r>
            <a:r>
              <a:rPr lang="en-GB" sz="1700" b="1" dirty="0" err="1"/>
              <a:t>từng</a:t>
            </a:r>
            <a:r>
              <a:rPr lang="en-GB" sz="1700" b="1" dirty="0"/>
              <a:t> </a:t>
            </a:r>
            <a:r>
              <a:rPr lang="vi-VN" sz="1700" b="1" dirty="0"/>
              <a:t>phân khúc doanh nghiệp</a:t>
            </a:r>
            <a:r>
              <a:rPr lang="vi-VN" sz="1700" dirty="0"/>
              <a:t>: Năng suất của khu vực nhà nước và FDI </a:t>
            </a:r>
            <a:r>
              <a:rPr lang="en-GB" sz="1700" dirty="0"/>
              <a:t>so</a:t>
            </a:r>
            <a:r>
              <a:rPr lang="vi-VN" sz="1700" dirty="0"/>
              <a:t> với khu vực tư nhân trong nước và hộ kinh doanh</a:t>
            </a:r>
            <a:endParaRPr lang="en-GB" sz="1700" dirty="0"/>
          </a:p>
        </p:txBody>
      </p:sp>
      <p:sp>
        <p:nvSpPr>
          <p:cNvPr id="4" name="Content Placeholder 3">
            <a:extLst>
              <a:ext uri="{FF2B5EF4-FFF2-40B4-BE49-F238E27FC236}">
                <a16:creationId xmlns:a16="http://schemas.microsoft.com/office/drawing/2014/main" id="{2F90B441-07B4-AC0E-E1FF-078FA9AC0394}"/>
              </a:ext>
            </a:extLst>
          </p:cNvPr>
          <p:cNvSpPr>
            <a:spLocks noGrp="1"/>
          </p:cNvSpPr>
          <p:nvPr>
            <p:ph sz="half" idx="2"/>
          </p:nvPr>
        </p:nvSpPr>
        <p:spPr>
          <a:xfrm>
            <a:off x="5698836" y="2393949"/>
            <a:ext cx="6493164" cy="3482977"/>
          </a:xfrm>
        </p:spPr>
        <p:txBody>
          <a:bodyPr/>
          <a:lstStyle/>
          <a:p>
            <a:r>
              <a:rPr lang="vi-VN" sz="1400" dirty="0"/>
              <a:t>Sản lượng trên mỗi công nhân (GDP không đổi quốc tế </a:t>
            </a:r>
            <a:r>
              <a:rPr lang="en-GB" sz="1400" dirty="0" err="1"/>
              <a:t>tính</a:t>
            </a:r>
            <a:r>
              <a:rPr lang="vi-VN" sz="1400" dirty="0"/>
              <a:t> theo PPP</a:t>
            </a:r>
            <a:r>
              <a:rPr lang="en-GB" sz="1400" dirty="0"/>
              <a:t> 2017</a:t>
            </a:r>
            <a:r>
              <a:rPr lang="vi-VN" sz="1400" dirty="0"/>
              <a:t>)</a:t>
            </a:r>
            <a:endParaRPr lang="en-GB" sz="1400" dirty="0"/>
          </a:p>
        </p:txBody>
      </p:sp>
      <p:sp>
        <p:nvSpPr>
          <p:cNvPr id="5" name="Date Placeholder 4">
            <a:extLst>
              <a:ext uri="{FF2B5EF4-FFF2-40B4-BE49-F238E27FC236}">
                <a16:creationId xmlns:a16="http://schemas.microsoft.com/office/drawing/2014/main" id="{04B8A841-6F2F-C6DE-B43B-6E6F5B6C8F97}"/>
              </a:ext>
            </a:extLst>
          </p:cNvPr>
          <p:cNvSpPr>
            <a:spLocks noGrp="1"/>
          </p:cNvSpPr>
          <p:nvPr>
            <p:ph type="dt" sz="half" idx="10"/>
          </p:nvPr>
        </p:nvSpPr>
        <p:spPr/>
        <p:txBody>
          <a:bodyPr/>
          <a:lstStyle/>
          <a:p>
            <a:r>
              <a:rPr lang="en-GB"/>
              <a:t>Date: Monday / 01 / October / 2019</a:t>
            </a:r>
          </a:p>
        </p:txBody>
      </p:sp>
      <p:sp>
        <p:nvSpPr>
          <p:cNvPr id="7" name="Slide Number Placeholder 6">
            <a:extLst>
              <a:ext uri="{FF2B5EF4-FFF2-40B4-BE49-F238E27FC236}">
                <a16:creationId xmlns:a16="http://schemas.microsoft.com/office/drawing/2014/main" id="{6CDCC6E7-658D-651A-BC36-47A0B524E89D}"/>
              </a:ext>
            </a:extLst>
          </p:cNvPr>
          <p:cNvSpPr>
            <a:spLocks noGrp="1"/>
          </p:cNvSpPr>
          <p:nvPr>
            <p:ph type="sldNum" sz="quarter" idx="12"/>
          </p:nvPr>
        </p:nvSpPr>
        <p:spPr/>
        <p:txBody>
          <a:bodyPr/>
          <a:lstStyle/>
          <a:p>
            <a:fld id="{856227C0-AD57-4F9B-BAE3-EEFB0D0EE427}" type="slidenum">
              <a:rPr lang="en-GB" smtClean="0"/>
              <a:t>3</a:t>
            </a:fld>
            <a:endParaRPr lang="en-GB"/>
          </a:p>
        </p:txBody>
      </p:sp>
      <p:graphicFrame>
        <p:nvGraphicFramePr>
          <p:cNvPr id="10" name="Chart 9">
            <a:extLst>
              <a:ext uri="{FF2B5EF4-FFF2-40B4-BE49-F238E27FC236}">
                <a16:creationId xmlns:a16="http://schemas.microsoft.com/office/drawing/2014/main" id="{240D4FF8-3C7C-4B49-8E39-ECFA22D3D12F}"/>
              </a:ext>
            </a:extLst>
          </p:cNvPr>
          <p:cNvGraphicFramePr>
            <a:graphicFrameLocks/>
          </p:cNvGraphicFramePr>
          <p:nvPr>
            <p:extLst>
              <p:ext uri="{D42A27DB-BD31-4B8C-83A1-F6EECF244321}">
                <p14:modId xmlns:p14="http://schemas.microsoft.com/office/powerpoint/2010/main" val="1517738752"/>
              </p:ext>
            </p:extLst>
          </p:nvPr>
        </p:nvGraphicFramePr>
        <p:xfrm>
          <a:off x="5592416" y="2846390"/>
          <a:ext cx="6599584" cy="401160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EC595B44-9459-664F-69FB-7C610885548F}"/>
              </a:ext>
            </a:extLst>
          </p:cNvPr>
          <p:cNvSpPr txBox="1"/>
          <p:nvPr/>
        </p:nvSpPr>
        <p:spPr>
          <a:xfrm>
            <a:off x="474705" y="6303122"/>
            <a:ext cx="5709546" cy="553998"/>
          </a:xfrm>
          <a:prstGeom prst="rect">
            <a:avLst/>
          </a:prstGeom>
          <a:solidFill>
            <a:schemeClr val="bg1"/>
          </a:solidFill>
        </p:spPr>
        <p:txBody>
          <a:bodyPr wrap="square" rtlCol="0">
            <a:spAutoFit/>
          </a:bodyPr>
          <a:lstStyle/>
          <a:p>
            <a:r>
              <a:rPr lang="vi-VN" sz="1000" dirty="0"/>
              <a:t>Nguồn: ILO (2023) Động lực mới thúc đẩy tăng năng suất ở Việt Nam: Vai trò của thể chế và chính sách thị trường lao động. Số liệu dựa trên ước tính của ILOSTAT, ILO mô hình hóa, tháng 11/2022</a:t>
            </a:r>
            <a:endParaRPr lang="en-GB" sz="1000" dirty="0"/>
          </a:p>
        </p:txBody>
      </p:sp>
    </p:spTree>
    <p:extLst>
      <p:ext uri="{BB962C8B-B14F-4D97-AF65-F5344CB8AC3E}">
        <p14:creationId xmlns:p14="http://schemas.microsoft.com/office/powerpoint/2010/main" val="1135226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071A-7AA1-7708-3A43-43DFAD83147D}"/>
              </a:ext>
            </a:extLst>
          </p:cNvPr>
          <p:cNvSpPr>
            <a:spLocks noGrp="1"/>
          </p:cNvSpPr>
          <p:nvPr>
            <p:ph type="title"/>
          </p:nvPr>
        </p:nvSpPr>
        <p:spPr/>
        <p:txBody>
          <a:bodyPr/>
          <a:lstStyle/>
          <a:p>
            <a:r>
              <a:rPr lang="en-GB" dirty="0" err="1"/>
              <a:t>Thay</a:t>
            </a:r>
            <a:r>
              <a:rPr lang="en-GB" dirty="0"/>
              <a:t> </a:t>
            </a:r>
            <a:r>
              <a:rPr lang="en-GB" dirty="0" err="1"/>
              <a:t>đổi</a:t>
            </a:r>
            <a:r>
              <a:rPr lang="en-GB" dirty="0"/>
              <a:t> </a:t>
            </a:r>
            <a:r>
              <a:rPr lang="en-GB" dirty="0" err="1"/>
              <a:t>động</a:t>
            </a:r>
            <a:r>
              <a:rPr lang="en-GB" dirty="0"/>
              <a:t> </a:t>
            </a:r>
            <a:r>
              <a:rPr lang="en-GB" dirty="0" err="1"/>
              <a:t>lực</a:t>
            </a:r>
            <a:r>
              <a:rPr lang="en-GB" dirty="0"/>
              <a:t> </a:t>
            </a:r>
            <a:r>
              <a:rPr lang="en-GB" dirty="0" err="1"/>
              <a:t>tăng</a:t>
            </a:r>
            <a:r>
              <a:rPr lang="en-GB" dirty="0"/>
              <a:t> </a:t>
            </a:r>
            <a:r>
              <a:rPr lang="en-GB" dirty="0" err="1"/>
              <a:t>năng</a:t>
            </a:r>
            <a:r>
              <a:rPr lang="en-GB" dirty="0"/>
              <a:t> </a:t>
            </a:r>
            <a:r>
              <a:rPr lang="en-GB" dirty="0" err="1"/>
              <a:t>suất</a:t>
            </a:r>
            <a:r>
              <a:rPr lang="en-GB" dirty="0"/>
              <a:t> ở </a:t>
            </a:r>
            <a:r>
              <a:rPr lang="en-GB" dirty="0" err="1"/>
              <a:t>Việt</a:t>
            </a:r>
            <a:r>
              <a:rPr lang="en-GB" dirty="0"/>
              <a:t> Nam
</a:t>
            </a:r>
          </a:p>
        </p:txBody>
      </p:sp>
      <p:sp>
        <p:nvSpPr>
          <p:cNvPr id="3" name="Content Placeholder 2">
            <a:extLst>
              <a:ext uri="{FF2B5EF4-FFF2-40B4-BE49-F238E27FC236}">
                <a16:creationId xmlns:a16="http://schemas.microsoft.com/office/drawing/2014/main" id="{465AD9ED-3A3E-4EE1-47B5-3ADA0174840E}"/>
              </a:ext>
            </a:extLst>
          </p:cNvPr>
          <p:cNvSpPr>
            <a:spLocks noGrp="1"/>
          </p:cNvSpPr>
          <p:nvPr>
            <p:ph sz="half" idx="1"/>
          </p:nvPr>
        </p:nvSpPr>
        <p:spPr>
          <a:xfrm>
            <a:off x="490537" y="2393950"/>
            <a:ext cx="5678311" cy="3482976"/>
          </a:xfrm>
        </p:spPr>
        <p:txBody>
          <a:bodyPr/>
          <a:lstStyle/>
          <a:p>
            <a:r>
              <a:rPr lang="vi-VN" dirty="0"/>
              <a:t>Cần có động lực mới về tăng trưởng năng suất</a:t>
            </a:r>
            <a:endParaRPr lang="en-GB" b="1" dirty="0">
              <a:solidFill>
                <a:srgbClr val="230050"/>
              </a:solidFill>
              <a:latin typeface="Arial" panose="020B0604020202020204"/>
            </a:endParaRPr>
          </a:p>
          <a:p>
            <a:pPr lvl="2" algn="just">
              <a:buClr>
                <a:srgbClr val="FA3C4B"/>
              </a:buClr>
              <a:defRPr/>
            </a:pPr>
            <a:r>
              <a:rPr lang="en-GB" b="1" dirty="0" err="1">
                <a:solidFill>
                  <a:srgbClr val="230050"/>
                </a:solidFill>
              </a:rPr>
              <a:t>Chuyển</a:t>
            </a:r>
            <a:r>
              <a:rPr lang="en-GB" b="1" dirty="0">
                <a:solidFill>
                  <a:srgbClr val="230050"/>
                </a:solidFill>
              </a:rPr>
              <a:t> </a:t>
            </a:r>
            <a:r>
              <a:rPr lang="en-GB" b="1" dirty="0" err="1">
                <a:solidFill>
                  <a:srgbClr val="230050"/>
                </a:solidFill>
              </a:rPr>
              <a:t>đổi</a:t>
            </a:r>
            <a:r>
              <a:rPr lang="en-GB" b="1" dirty="0">
                <a:solidFill>
                  <a:srgbClr val="230050"/>
                </a:solidFill>
              </a:rPr>
              <a:t> </a:t>
            </a:r>
            <a:r>
              <a:rPr lang="en-GB" b="1" dirty="0" err="1">
                <a:solidFill>
                  <a:srgbClr val="230050"/>
                </a:solidFill>
              </a:rPr>
              <a:t>kinh</a:t>
            </a:r>
            <a:r>
              <a:rPr lang="en-GB" b="1" dirty="0">
                <a:solidFill>
                  <a:srgbClr val="230050"/>
                </a:solidFill>
              </a:rPr>
              <a:t> </a:t>
            </a:r>
            <a:r>
              <a:rPr lang="en-GB" b="1" dirty="0" err="1">
                <a:solidFill>
                  <a:srgbClr val="230050"/>
                </a:solidFill>
              </a:rPr>
              <a:t>tế</a:t>
            </a:r>
            <a:r>
              <a:rPr lang="en-GB" b="1" dirty="0">
                <a:solidFill>
                  <a:srgbClr val="230050"/>
                </a:solidFill>
              </a:rPr>
              <a:t> </a:t>
            </a:r>
            <a:r>
              <a:rPr lang="en-GB" b="1" dirty="0" err="1">
                <a:solidFill>
                  <a:srgbClr val="230050"/>
                </a:solidFill>
              </a:rPr>
              <a:t>và</a:t>
            </a:r>
            <a:r>
              <a:rPr lang="en-GB" b="1" dirty="0">
                <a:solidFill>
                  <a:srgbClr val="230050"/>
                </a:solidFill>
              </a:rPr>
              <a:t> </a:t>
            </a:r>
            <a:r>
              <a:rPr lang="en-GB" b="1" dirty="0" err="1">
                <a:solidFill>
                  <a:srgbClr val="230050"/>
                </a:solidFill>
              </a:rPr>
              <a:t>chuyển</a:t>
            </a:r>
            <a:r>
              <a:rPr lang="en-GB" b="1" dirty="0">
                <a:solidFill>
                  <a:srgbClr val="230050"/>
                </a:solidFill>
              </a:rPr>
              <a:t> </a:t>
            </a:r>
            <a:r>
              <a:rPr lang="en-GB" b="1" dirty="0" err="1">
                <a:solidFill>
                  <a:srgbClr val="230050"/>
                </a:solidFill>
              </a:rPr>
              <a:t>đổi</a:t>
            </a:r>
            <a:r>
              <a:rPr lang="en-GB" b="1" dirty="0">
                <a:solidFill>
                  <a:srgbClr val="230050"/>
                </a:solidFill>
              </a:rPr>
              <a:t> </a:t>
            </a:r>
            <a:r>
              <a:rPr lang="en-GB" b="1" dirty="0" err="1">
                <a:solidFill>
                  <a:srgbClr val="230050"/>
                </a:solidFill>
              </a:rPr>
              <a:t>việc</a:t>
            </a:r>
            <a:r>
              <a:rPr lang="en-GB" b="1" dirty="0">
                <a:solidFill>
                  <a:srgbClr val="230050"/>
                </a:solidFill>
              </a:rPr>
              <a:t> </a:t>
            </a:r>
            <a:r>
              <a:rPr lang="en-GB" b="1" dirty="0" err="1">
                <a:solidFill>
                  <a:srgbClr val="230050"/>
                </a:solidFill>
              </a:rPr>
              <a:t>làm</a:t>
            </a:r>
            <a:r>
              <a:rPr lang="en-GB" dirty="0">
                <a:solidFill>
                  <a:srgbClr val="230050"/>
                </a:solidFill>
              </a:rPr>
              <a:t> </a:t>
            </a:r>
            <a:r>
              <a:rPr lang="en-GB" dirty="0" err="1">
                <a:solidFill>
                  <a:srgbClr val="230050"/>
                </a:solidFill>
              </a:rPr>
              <a:t>cần</a:t>
            </a:r>
            <a:r>
              <a:rPr lang="en-GB" dirty="0">
                <a:solidFill>
                  <a:srgbClr val="230050"/>
                </a:solidFill>
              </a:rPr>
              <a:t> </a:t>
            </a:r>
            <a:r>
              <a:rPr lang="en-GB" dirty="0" err="1">
                <a:solidFill>
                  <a:srgbClr val="230050"/>
                </a:solidFill>
              </a:rPr>
              <a:t>đi</a:t>
            </a:r>
            <a:r>
              <a:rPr lang="en-GB" dirty="0">
                <a:solidFill>
                  <a:srgbClr val="230050"/>
                </a:solidFill>
              </a:rPr>
              <a:t> </a:t>
            </a:r>
            <a:r>
              <a:rPr lang="en-GB" dirty="0" err="1">
                <a:solidFill>
                  <a:srgbClr val="230050"/>
                </a:solidFill>
              </a:rPr>
              <a:t>đôi</a:t>
            </a:r>
            <a:r>
              <a:rPr lang="en-GB" dirty="0">
                <a:solidFill>
                  <a:srgbClr val="230050"/>
                </a:solidFill>
              </a:rPr>
              <a:t> </a:t>
            </a:r>
            <a:r>
              <a:rPr lang="en-GB" dirty="0" err="1">
                <a:solidFill>
                  <a:srgbClr val="230050"/>
                </a:solidFill>
              </a:rPr>
              <a:t>với</a:t>
            </a:r>
            <a:r>
              <a:rPr lang="en-GB" dirty="0">
                <a:solidFill>
                  <a:srgbClr val="230050"/>
                </a:solidFill>
              </a:rPr>
              <a:t> </a:t>
            </a:r>
            <a:r>
              <a:rPr lang="en-GB" dirty="0" err="1">
                <a:solidFill>
                  <a:srgbClr val="230050"/>
                </a:solidFill>
              </a:rPr>
              <a:t>nhau</a:t>
            </a: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a:p>
            <a:pPr lvl="2" algn="just">
              <a:buClr>
                <a:srgbClr val="FA3C4B"/>
              </a:buClr>
              <a:defRPr/>
            </a:pPr>
            <a:r>
              <a:rPr lang="vi-VN" b="1" dirty="0">
                <a:solidFill>
                  <a:srgbClr val="230050"/>
                </a:solidFill>
                <a:latin typeface="Arial" panose="020B0604020202020204"/>
              </a:rPr>
              <a:t>Là một phần của hệ sinh thái năng suất, cách tiếp cận ở cấp vĩ mô </a:t>
            </a:r>
            <a:r>
              <a:rPr lang="vi-VN" dirty="0">
                <a:solidFill>
                  <a:srgbClr val="230050"/>
                </a:solidFill>
                <a:latin typeface="Arial" panose="020B0604020202020204"/>
              </a:rPr>
              <a:t>đòi hỏi đầu tư vào con người, cơ sở hạ tầng và các lĩnh vực chiến lược để </a:t>
            </a:r>
            <a:r>
              <a:rPr lang="en-GB" dirty="0" err="1">
                <a:solidFill>
                  <a:srgbClr val="230050"/>
                </a:solidFill>
                <a:latin typeface="Arial" panose="020B0604020202020204"/>
              </a:rPr>
              <a:t>cá</a:t>
            </a:r>
            <a:r>
              <a:rPr lang="vi-VN" dirty="0">
                <a:solidFill>
                  <a:srgbClr val="230050"/>
                </a:solidFill>
                <a:latin typeface="Arial" panose="020B0604020202020204"/>
              </a:rPr>
              <a:t>c động lực thay đổi mang tính chuyển đổi</a:t>
            </a:r>
            <a:endParaRPr kumimoji="0" lang="en-GB" sz="1800" i="0" u="none" strike="noStrike" kern="1200" cap="none" spc="0" normalizeH="0" baseline="0" noProof="0" dirty="0">
              <a:ln>
                <a:noFill/>
              </a:ln>
              <a:solidFill>
                <a:srgbClr val="230050"/>
              </a:solidFill>
              <a:effectLst/>
              <a:uLnTx/>
              <a:uFillTx/>
              <a:latin typeface="Arial" panose="020B0604020202020204"/>
              <a:ea typeface="+mn-ea"/>
              <a:cs typeface="+mn-cs"/>
            </a:endParaRPr>
          </a:p>
          <a:p>
            <a:pPr lvl="2" algn="just">
              <a:buClr>
                <a:srgbClr val="FA3C4B"/>
              </a:buClr>
              <a:defRPr/>
            </a:pPr>
            <a:r>
              <a:rPr lang="vi-VN" b="1" dirty="0"/>
              <a:t>Vai trò quan trọng của các thể chế và chính sách thị trường lao động </a:t>
            </a:r>
            <a:r>
              <a:rPr lang="vi-VN" dirty="0"/>
              <a:t>để giải quyết những thách thức kép trong việc duy trì tăng trưởng năng s</a:t>
            </a:r>
            <a:r>
              <a:rPr lang="en-GB" dirty="0" err="1"/>
              <a:t>uất</a:t>
            </a:r>
            <a:r>
              <a:rPr lang="en-GB" dirty="0"/>
              <a:t> và </a:t>
            </a:r>
            <a:r>
              <a:rPr lang="en-GB" dirty="0" err="1"/>
              <a:t>đảm</a:t>
            </a:r>
            <a:r>
              <a:rPr lang="en-GB" dirty="0"/>
              <a:t> </a:t>
            </a:r>
            <a:r>
              <a:rPr lang="en-GB" dirty="0" err="1"/>
              <a:t>bảo</a:t>
            </a:r>
            <a:r>
              <a:rPr lang="en-GB" dirty="0"/>
              <a:t> </a:t>
            </a:r>
            <a:r>
              <a:rPr lang="en-GB" dirty="0" err="1"/>
              <a:t>tăng</a:t>
            </a:r>
            <a:r>
              <a:rPr lang="en-GB" dirty="0"/>
              <a:t> </a:t>
            </a:r>
            <a:r>
              <a:rPr lang="en-GB" dirty="0" err="1"/>
              <a:t>trưởng</a:t>
            </a:r>
            <a:r>
              <a:rPr lang="en-GB" dirty="0"/>
              <a:t> </a:t>
            </a:r>
            <a:r>
              <a:rPr lang="en-GB" dirty="0" err="1"/>
              <a:t>năng</a:t>
            </a:r>
            <a:r>
              <a:rPr lang="en-GB" dirty="0"/>
              <a:t> </a:t>
            </a:r>
            <a:r>
              <a:rPr lang="en-GB" dirty="0" err="1"/>
              <a:t>suất</a:t>
            </a:r>
            <a:r>
              <a:rPr lang="en-GB" dirty="0"/>
              <a:t> </a:t>
            </a:r>
            <a:r>
              <a:rPr lang="vi-VN" dirty="0"/>
              <a:t>bao trùm và </a:t>
            </a:r>
            <a:r>
              <a:rPr lang="en-GB" dirty="0" err="1"/>
              <a:t>tạo</a:t>
            </a:r>
            <a:r>
              <a:rPr lang="en-GB" dirty="0"/>
              <a:t> </a:t>
            </a:r>
            <a:r>
              <a:rPr lang="en-GB" dirty="0" err="1"/>
              <a:t>nhiều</a:t>
            </a:r>
            <a:r>
              <a:rPr lang="vi-VN" dirty="0"/>
              <a:t> việc làm</a:t>
            </a:r>
            <a:endParaRPr lang="en-GB" sz="1800" b="0" dirty="0"/>
          </a:p>
        </p:txBody>
      </p:sp>
      <p:sp>
        <p:nvSpPr>
          <p:cNvPr id="5" name="Date Placeholder 4">
            <a:extLst>
              <a:ext uri="{FF2B5EF4-FFF2-40B4-BE49-F238E27FC236}">
                <a16:creationId xmlns:a16="http://schemas.microsoft.com/office/drawing/2014/main" id="{873DCE84-1196-1577-14C0-3A7CF73B9620}"/>
              </a:ext>
            </a:extLst>
          </p:cNvPr>
          <p:cNvSpPr>
            <a:spLocks noGrp="1"/>
          </p:cNvSpPr>
          <p:nvPr>
            <p:ph type="dt" sz="half" idx="10"/>
          </p:nvPr>
        </p:nvSpPr>
        <p:spPr/>
        <p:txBody>
          <a:bodyPr/>
          <a:lstStyle/>
          <a:p>
            <a:r>
              <a:rPr lang="en-GB"/>
              <a:t>Date: Monday / 01 / October / 2019</a:t>
            </a:r>
          </a:p>
        </p:txBody>
      </p:sp>
      <p:sp>
        <p:nvSpPr>
          <p:cNvPr id="7" name="Slide Number Placeholder 6">
            <a:extLst>
              <a:ext uri="{FF2B5EF4-FFF2-40B4-BE49-F238E27FC236}">
                <a16:creationId xmlns:a16="http://schemas.microsoft.com/office/drawing/2014/main" id="{DF831E8D-281C-892C-B46B-B285E9DC2DD5}"/>
              </a:ext>
            </a:extLst>
          </p:cNvPr>
          <p:cNvSpPr>
            <a:spLocks noGrp="1"/>
          </p:cNvSpPr>
          <p:nvPr>
            <p:ph type="sldNum" sz="quarter" idx="12"/>
          </p:nvPr>
        </p:nvSpPr>
        <p:spPr/>
        <p:txBody>
          <a:bodyPr/>
          <a:lstStyle/>
          <a:p>
            <a:fld id="{856227C0-AD57-4F9B-BAE3-EEFB0D0EE427}" type="slidenum">
              <a:rPr lang="en-GB" smtClean="0"/>
              <a:t>4</a:t>
            </a:fld>
            <a:endParaRPr lang="en-GB"/>
          </a:p>
        </p:txBody>
      </p:sp>
      <p:sp>
        <p:nvSpPr>
          <p:cNvPr id="9" name="Content Placeholder 8">
            <a:extLst>
              <a:ext uri="{FF2B5EF4-FFF2-40B4-BE49-F238E27FC236}">
                <a16:creationId xmlns:a16="http://schemas.microsoft.com/office/drawing/2014/main" id="{F8B0AAE1-854A-6593-2BB2-EA5B345B8453}"/>
              </a:ext>
            </a:extLst>
          </p:cNvPr>
          <p:cNvSpPr>
            <a:spLocks noGrp="1"/>
          </p:cNvSpPr>
          <p:nvPr>
            <p:ph sz="half" idx="2"/>
          </p:nvPr>
        </p:nvSpPr>
        <p:spPr>
          <a:xfrm>
            <a:off x="6513689" y="2393949"/>
            <a:ext cx="5678311" cy="3482977"/>
          </a:xfrm>
        </p:spPr>
        <p:txBody>
          <a:bodyPr/>
          <a:lstStyle/>
          <a:p>
            <a:r>
              <a:rPr lang="en-US" dirty="0" err="1"/>
              <a:t>Hệ</a:t>
            </a:r>
            <a:r>
              <a:rPr lang="en-US" dirty="0"/>
              <a:t> </a:t>
            </a:r>
            <a:r>
              <a:rPr lang="en-US" dirty="0" err="1"/>
              <a:t>sinh</a:t>
            </a:r>
            <a:r>
              <a:rPr lang="en-US" dirty="0"/>
              <a:t> </a:t>
            </a:r>
            <a:r>
              <a:rPr lang="en-US" dirty="0" err="1"/>
              <a:t>thái</a:t>
            </a:r>
            <a:r>
              <a:rPr lang="en-US" dirty="0"/>
              <a:t> </a:t>
            </a:r>
            <a:r>
              <a:rPr lang="en-US" dirty="0" err="1"/>
              <a:t>năng</a:t>
            </a:r>
            <a:r>
              <a:rPr lang="en-US" dirty="0"/>
              <a:t> </a:t>
            </a:r>
            <a:r>
              <a:rPr lang="en-US" dirty="0" err="1"/>
              <a:t>suất</a:t>
            </a:r>
            <a:r>
              <a:rPr lang="en-US" dirty="0"/>
              <a:t> </a:t>
            </a:r>
            <a:r>
              <a:rPr lang="en-US" dirty="0" err="1"/>
              <a:t>và</a:t>
            </a:r>
            <a:r>
              <a:rPr lang="en-US" dirty="0"/>
              <a:t> </a:t>
            </a:r>
            <a:r>
              <a:rPr lang="en-US" dirty="0" err="1"/>
              <a:t>động</a:t>
            </a:r>
            <a:r>
              <a:rPr lang="en-US" dirty="0"/>
              <a:t> </a:t>
            </a:r>
            <a:r>
              <a:rPr lang="en-US" dirty="0" err="1"/>
              <a:t>lực</a:t>
            </a:r>
            <a:r>
              <a:rPr lang="en-US" dirty="0"/>
              <a:t> </a:t>
            </a:r>
            <a:r>
              <a:rPr lang="en-US" dirty="0" err="1"/>
              <a:t>của</a:t>
            </a:r>
            <a:r>
              <a:rPr lang="en-US" dirty="0"/>
              <a:t> </a:t>
            </a:r>
            <a:r>
              <a:rPr lang="en-US" dirty="0" err="1"/>
              <a:t>nó</a:t>
            </a:r>
            <a:r>
              <a:rPr lang="en-US" dirty="0"/>
              <a:t>
</a:t>
            </a:r>
            <a:endParaRPr lang="en-GB" dirty="0"/>
          </a:p>
        </p:txBody>
      </p:sp>
      <p:sp>
        <p:nvSpPr>
          <p:cNvPr id="12" name="TextBox 11">
            <a:extLst>
              <a:ext uri="{FF2B5EF4-FFF2-40B4-BE49-F238E27FC236}">
                <a16:creationId xmlns:a16="http://schemas.microsoft.com/office/drawing/2014/main" id="{1B34A42B-A462-CAE6-1305-63E8434BACF1}"/>
              </a:ext>
            </a:extLst>
          </p:cNvPr>
          <p:cNvSpPr txBox="1"/>
          <p:nvPr/>
        </p:nvSpPr>
        <p:spPr>
          <a:xfrm>
            <a:off x="490537" y="6611779"/>
            <a:ext cx="7411023" cy="246221"/>
          </a:xfrm>
          <a:prstGeom prst="rect">
            <a:avLst/>
          </a:prstGeom>
          <a:solidFill>
            <a:schemeClr val="bg1"/>
          </a:solidFill>
        </p:spPr>
        <p:txBody>
          <a:bodyPr wrap="square" rtlCol="0">
            <a:spAutoFit/>
          </a:bodyPr>
          <a:lstStyle/>
          <a:p>
            <a:r>
              <a:rPr lang="vi-VN" sz="1000" dirty="0"/>
              <a:t>Nguồn: ILO (2023) Động lực mới thúc đẩy tăng năng suất ở Việt Nam: Vai trò của thể chế và chính sách thị trường lao động</a:t>
            </a:r>
            <a:endParaRPr lang="en-GB" sz="1000" dirty="0"/>
          </a:p>
        </p:txBody>
      </p:sp>
      <p:pic>
        <p:nvPicPr>
          <p:cNvPr id="6" name="Picture 5">
            <a:extLst>
              <a:ext uri="{FF2B5EF4-FFF2-40B4-BE49-F238E27FC236}">
                <a16:creationId xmlns:a16="http://schemas.microsoft.com/office/drawing/2014/main" id="{49002A6D-97B3-BAD0-0A38-A40F2AA0A309}"/>
              </a:ext>
            </a:extLst>
          </p:cNvPr>
          <p:cNvPicPr>
            <a:picLocks noChangeAspect="1"/>
          </p:cNvPicPr>
          <p:nvPr/>
        </p:nvPicPr>
        <p:blipFill>
          <a:blip r:embed="rId2"/>
          <a:stretch>
            <a:fillRect/>
          </a:stretch>
        </p:blipFill>
        <p:spPr>
          <a:xfrm>
            <a:off x="6568949" y="2672179"/>
            <a:ext cx="4862513" cy="3927150"/>
          </a:xfrm>
          <a:prstGeom prst="rect">
            <a:avLst/>
          </a:prstGeom>
        </p:spPr>
      </p:pic>
    </p:spTree>
    <p:extLst>
      <p:ext uri="{BB962C8B-B14F-4D97-AF65-F5344CB8AC3E}">
        <p14:creationId xmlns:p14="http://schemas.microsoft.com/office/powerpoint/2010/main" val="323405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9F64-DA3E-F8EF-7948-8A4BBF8B68D6}"/>
              </a:ext>
            </a:extLst>
          </p:cNvPr>
          <p:cNvSpPr>
            <a:spLocks noGrp="1"/>
          </p:cNvSpPr>
          <p:nvPr>
            <p:ph type="title"/>
          </p:nvPr>
        </p:nvSpPr>
        <p:spPr/>
        <p:txBody>
          <a:bodyPr/>
          <a:lstStyle/>
          <a:p>
            <a:r>
              <a:rPr lang="vi-VN" dirty="0"/>
              <a:t>Phạm vi, vai trò của thể chế, chính sách thị trường lao động
</a:t>
            </a:r>
            <a:endParaRPr lang="en-GB" dirty="0"/>
          </a:p>
        </p:txBody>
      </p:sp>
      <p:sp>
        <p:nvSpPr>
          <p:cNvPr id="3" name="Content Placeholder 2">
            <a:extLst>
              <a:ext uri="{FF2B5EF4-FFF2-40B4-BE49-F238E27FC236}">
                <a16:creationId xmlns:a16="http://schemas.microsoft.com/office/drawing/2014/main" id="{A781FB37-6196-4DB8-354A-0C47EE67DB40}"/>
              </a:ext>
            </a:extLst>
          </p:cNvPr>
          <p:cNvSpPr>
            <a:spLocks noGrp="1"/>
          </p:cNvSpPr>
          <p:nvPr>
            <p:ph sz="half" idx="1"/>
          </p:nvPr>
        </p:nvSpPr>
        <p:spPr>
          <a:xfrm>
            <a:off x="490537" y="2393950"/>
            <a:ext cx="8755061" cy="3482976"/>
          </a:xfrm>
        </p:spPr>
        <p:txBody>
          <a:bodyPr/>
          <a:lstStyle/>
          <a:p>
            <a:r>
              <a:rPr lang="en-GB" dirty="0" err="1"/>
              <a:t>Các</a:t>
            </a:r>
            <a:r>
              <a:rPr lang="en-GB" dirty="0"/>
              <a:t> </a:t>
            </a:r>
            <a:r>
              <a:rPr lang="en-GB" dirty="0" err="1"/>
              <a:t>chức</a:t>
            </a:r>
            <a:r>
              <a:rPr lang="en-GB" dirty="0"/>
              <a:t> </a:t>
            </a:r>
            <a:r>
              <a:rPr lang="en-GB" dirty="0" err="1"/>
              <a:t>năng</a:t>
            </a:r>
            <a:r>
              <a:rPr lang="en-GB" dirty="0"/>
              <a:t> </a:t>
            </a:r>
            <a:r>
              <a:rPr lang="en-GB" dirty="0" err="1"/>
              <a:t>của</a:t>
            </a:r>
            <a:r>
              <a:rPr lang="en-GB" dirty="0"/>
              <a:t> t</a:t>
            </a:r>
            <a:r>
              <a:rPr lang="vi-VN" dirty="0"/>
              <a:t>hể chế thị trường lao động và chính sách thị trường lao động</a:t>
            </a:r>
            <a:r>
              <a:rPr lang="en-GB" dirty="0"/>
              <a:t> </a:t>
            </a:r>
            <a:r>
              <a:rPr lang="en-GB" dirty="0" err="1"/>
              <a:t>giúp</a:t>
            </a:r>
            <a:r>
              <a:rPr lang="vi-VN" dirty="0"/>
              <a:t> thúc đẩy tăng năng suất lao động, </a:t>
            </a:r>
            <a:r>
              <a:rPr lang="en-GB" dirty="0" err="1"/>
              <a:t>thông</a:t>
            </a:r>
            <a:r>
              <a:rPr lang="en-GB" dirty="0"/>
              <a:t> qua</a:t>
            </a:r>
            <a:r>
              <a:rPr lang="vi-VN" dirty="0"/>
              <a:t> tăng năng suất tại nơi làm việc </a:t>
            </a:r>
            <a:r>
              <a:rPr lang="en-GB" dirty="0" err="1"/>
              <a:t>cũng</a:t>
            </a:r>
            <a:r>
              <a:rPr lang="en-GB" dirty="0"/>
              <a:t> </a:t>
            </a:r>
            <a:r>
              <a:rPr lang="en-GB" dirty="0" err="1"/>
              <a:t>như</a:t>
            </a:r>
            <a:r>
              <a:rPr lang="en-GB" dirty="0"/>
              <a:t> </a:t>
            </a:r>
            <a:r>
              <a:rPr lang="en-GB" dirty="0" err="1"/>
              <a:t>tạo</a:t>
            </a:r>
            <a:r>
              <a:rPr lang="en-GB" dirty="0"/>
              <a:t> </a:t>
            </a:r>
            <a:r>
              <a:rPr lang="en-GB" dirty="0" err="1"/>
              <a:t>điều</a:t>
            </a:r>
            <a:r>
              <a:rPr lang="en-GB" dirty="0"/>
              <a:t> </a:t>
            </a:r>
            <a:r>
              <a:rPr lang="en-GB" dirty="0" err="1"/>
              <a:t>kiện</a:t>
            </a:r>
            <a:r>
              <a:rPr lang="en-GB" dirty="0"/>
              <a:t> </a:t>
            </a:r>
            <a:r>
              <a:rPr lang="vi-VN" dirty="0"/>
              <a:t>tiếp cận việc làm </a:t>
            </a:r>
            <a:r>
              <a:rPr lang="en-GB" dirty="0" err="1"/>
              <a:t>năng</a:t>
            </a:r>
            <a:r>
              <a:rPr lang="en-GB" dirty="0"/>
              <a:t> </a:t>
            </a:r>
            <a:r>
              <a:rPr lang="en-GB" dirty="0" err="1"/>
              <a:t>suất</a:t>
            </a:r>
            <a:r>
              <a:rPr lang="en-GB" dirty="0"/>
              <a:t>:</a:t>
            </a:r>
          </a:p>
          <a:p>
            <a:pPr lvl="2"/>
            <a:r>
              <a:rPr lang="vi-VN" dirty="0"/>
              <a:t>Trung gian thị trường lao động
</a:t>
            </a:r>
            <a:r>
              <a:rPr lang="en-GB" dirty="0" err="1"/>
              <a:t>Thúc</a:t>
            </a:r>
            <a:r>
              <a:rPr lang="en-GB" dirty="0"/>
              <a:t> </a:t>
            </a:r>
            <a:r>
              <a:rPr lang="en-GB" dirty="0" err="1"/>
              <a:t>đẩy</a:t>
            </a:r>
            <a:r>
              <a:rPr lang="en-GB" dirty="0"/>
              <a:t> </a:t>
            </a:r>
            <a:r>
              <a:rPr lang="en-GB" dirty="0" err="1"/>
              <a:t>khả</a:t>
            </a:r>
            <a:r>
              <a:rPr lang="en-GB" dirty="0"/>
              <a:t> </a:t>
            </a:r>
            <a:r>
              <a:rPr lang="en-GB" dirty="0" err="1"/>
              <a:t>năng</a:t>
            </a:r>
            <a:r>
              <a:rPr lang="en-GB" dirty="0"/>
              <a:t> </a:t>
            </a:r>
            <a:r>
              <a:rPr lang="en-GB" dirty="0" err="1"/>
              <a:t>có</a:t>
            </a:r>
            <a:r>
              <a:rPr lang="en-GB" dirty="0"/>
              <a:t> </a:t>
            </a:r>
            <a:r>
              <a:rPr lang="en-GB" dirty="0" err="1"/>
              <a:t>việc</a:t>
            </a:r>
            <a:r>
              <a:rPr lang="en-GB" dirty="0"/>
              <a:t> </a:t>
            </a:r>
            <a:r>
              <a:rPr lang="en-GB" dirty="0" err="1"/>
              <a:t>làm</a:t>
            </a:r>
            <a:r>
              <a:rPr lang="en-GB" dirty="0"/>
              <a:t> và </a:t>
            </a:r>
            <a:r>
              <a:rPr lang="en-GB" dirty="0" err="1"/>
              <a:t>tạo</a:t>
            </a:r>
            <a:r>
              <a:rPr lang="en-GB" dirty="0"/>
              <a:t> </a:t>
            </a:r>
            <a:r>
              <a:rPr lang="en-GB" dirty="0" err="1"/>
              <a:t>việc</a:t>
            </a:r>
            <a:r>
              <a:rPr lang="en-GB" dirty="0"/>
              <a:t> </a:t>
            </a:r>
            <a:r>
              <a:rPr lang="en-GB" dirty="0" err="1"/>
              <a:t>làm</a:t>
            </a:r>
            <a:r>
              <a:rPr lang="en-GB" dirty="0"/>
              <a:t>
</a:t>
            </a:r>
            <a:r>
              <a:rPr lang="en-GB" dirty="0" err="1"/>
              <a:t>Kết</a:t>
            </a:r>
            <a:r>
              <a:rPr lang="en-GB" dirty="0"/>
              <a:t> </a:t>
            </a:r>
            <a:r>
              <a:rPr lang="en-GB" dirty="0" err="1"/>
              <a:t>hợp</a:t>
            </a:r>
            <a:r>
              <a:rPr lang="en-GB" dirty="0"/>
              <a:t> </a:t>
            </a:r>
            <a:r>
              <a:rPr lang="en-GB" dirty="0" err="1"/>
              <a:t>phát</a:t>
            </a:r>
            <a:r>
              <a:rPr lang="en-GB" dirty="0"/>
              <a:t> </a:t>
            </a:r>
            <a:r>
              <a:rPr lang="en-GB" dirty="0" err="1"/>
              <a:t>triển</a:t>
            </a:r>
            <a:r>
              <a:rPr lang="en-GB" dirty="0"/>
              <a:t> </a:t>
            </a:r>
            <a:r>
              <a:rPr lang="en-GB" dirty="0" err="1"/>
              <a:t>kinh</a:t>
            </a:r>
            <a:r>
              <a:rPr lang="en-GB" dirty="0"/>
              <a:t> </a:t>
            </a:r>
            <a:r>
              <a:rPr lang="en-GB" dirty="0" err="1"/>
              <a:t>tế</a:t>
            </a:r>
            <a:r>
              <a:rPr lang="en-GB" dirty="0"/>
              <a:t> </a:t>
            </a:r>
            <a:r>
              <a:rPr lang="en-GB" dirty="0" err="1"/>
              <a:t>với</a:t>
            </a:r>
            <a:r>
              <a:rPr lang="en-GB" dirty="0"/>
              <a:t> </a:t>
            </a:r>
            <a:r>
              <a:rPr lang="en-GB" dirty="0" err="1"/>
              <a:t>công</a:t>
            </a:r>
            <a:r>
              <a:rPr lang="en-GB" dirty="0"/>
              <a:t> </a:t>
            </a:r>
            <a:r>
              <a:rPr lang="en-GB" dirty="0" err="1"/>
              <a:t>bằng</a:t>
            </a:r>
            <a:r>
              <a:rPr lang="en-GB" dirty="0"/>
              <a:t> </a:t>
            </a:r>
            <a:r>
              <a:rPr lang="en-GB" dirty="0" err="1"/>
              <a:t>xã</a:t>
            </a:r>
            <a:r>
              <a:rPr lang="en-GB" dirty="0"/>
              <a:t> </a:t>
            </a:r>
            <a:r>
              <a:rPr lang="en-GB" dirty="0" err="1"/>
              <a:t>hội</a:t>
            </a:r>
            <a:endParaRPr lang="en-GB" dirty="0"/>
          </a:p>
          <a:p>
            <a:pPr lvl="2"/>
            <a:r>
              <a:rPr lang="en-GB" dirty="0" err="1"/>
              <a:t>Giảm</a:t>
            </a:r>
            <a:r>
              <a:rPr lang="en-GB" dirty="0"/>
              <a:t> </a:t>
            </a:r>
            <a:r>
              <a:rPr lang="en-GB" dirty="0" err="1"/>
              <a:t>tình</a:t>
            </a:r>
            <a:r>
              <a:rPr lang="en-GB" dirty="0"/>
              <a:t> </a:t>
            </a:r>
            <a:r>
              <a:rPr lang="en-GB" dirty="0" err="1"/>
              <a:t>trạng</a:t>
            </a:r>
            <a:r>
              <a:rPr lang="en-GB" dirty="0"/>
              <a:t> </a:t>
            </a:r>
            <a:r>
              <a:rPr lang="en-GB" dirty="0" err="1"/>
              <a:t>dễ</a:t>
            </a:r>
            <a:r>
              <a:rPr lang="en-GB" dirty="0"/>
              <a:t> </a:t>
            </a:r>
            <a:r>
              <a:rPr lang="en-GB" dirty="0" err="1"/>
              <a:t>bị</a:t>
            </a:r>
            <a:r>
              <a:rPr lang="en-GB" dirty="0"/>
              <a:t> </a:t>
            </a:r>
            <a:r>
              <a:rPr lang="en-GB" dirty="0" err="1"/>
              <a:t>tổn</a:t>
            </a:r>
            <a:r>
              <a:rPr lang="en-GB" dirty="0"/>
              <a:t> </a:t>
            </a:r>
            <a:r>
              <a:rPr lang="en-GB" dirty="0" err="1"/>
              <a:t>thương</a:t>
            </a:r>
            <a:r>
              <a:rPr lang="en-GB" dirty="0"/>
              <a:t>
</a:t>
            </a:r>
            <a:r>
              <a:rPr lang="en-GB" dirty="0" err="1"/>
              <a:t>Thúc</a:t>
            </a:r>
            <a:r>
              <a:rPr lang="en-GB" dirty="0"/>
              <a:t> </a:t>
            </a:r>
            <a:r>
              <a:rPr lang="en-GB" dirty="0" err="1"/>
              <a:t>đẩy</a:t>
            </a:r>
            <a:r>
              <a:rPr lang="en-GB" dirty="0"/>
              <a:t> </a:t>
            </a:r>
            <a:r>
              <a:rPr lang="en-GB" dirty="0" err="1"/>
              <a:t>tính</a:t>
            </a:r>
            <a:r>
              <a:rPr lang="en-GB" dirty="0"/>
              <a:t> </a:t>
            </a:r>
            <a:r>
              <a:rPr lang="en-GB" dirty="0" err="1"/>
              <a:t>toàn</a:t>
            </a:r>
            <a:r>
              <a:rPr lang="en-GB" dirty="0"/>
              <a:t> </a:t>
            </a:r>
            <a:r>
              <a:rPr lang="en-GB" dirty="0" err="1"/>
              <a:t>diện</a:t>
            </a:r>
            <a:r>
              <a:rPr lang="en-GB" dirty="0"/>
              <a:t> và </a:t>
            </a:r>
            <a:r>
              <a:rPr lang="en-GB" dirty="0" err="1"/>
              <a:t>bình</a:t>
            </a:r>
            <a:r>
              <a:rPr lang="en-GB" dirty="0"/>
              <a:t> </a:t>
            </a:r>
            <a:r>
              <a:rPr lang="en-GB" dirty="0" err="1"/>
              <a:t>đẳng</a:t>
            </a:r>
            <a:endParaRPr lang="en-GB" dirty="0"/>
          </a:p>
          <a:p>
            <a:pPr lvl="2"/>
            <a:r>
              <a:rPr lang="vi-VN" dirty="0"/>
              <a:t>Các chính sách và thể chế thị trường lao động </a:t>
            </a:r>
            <a:r>
              <a:rPr lang="en-GB" dirty="0" err="1"/>
              <a:t>giúp</a:t>
            </a:r>
            <a:r>
              <a:rPr lang="en-GB" dirty="0"/>
              <a:t> </a:t>
            </a:r>
            <a:r>
              <a:rPr lang="en-GB" dirty="0" err="1"/>
              <a:t>giảm</a:t>
            </a:r>
            <a:r>
              <a:rPr lang="en-GB" dirty="0"/>
              <a:t> </a:t>
            </a:r>
            <a:r>
              <a:rPr lang="en-GB" dirty="0" err="1"/>
              <a:t>tác</a:t>
            </a:r>
            <a:r>
              <a:rPr lang="en-GB" dirty="0"/>
              <a:t> </a:t>
            </a:r>
            <a:r>
              <a:rPr lang="en-GB" dirty="0" err="1"/>
              <a:t>động</a:t>
            </a:r>
            <a:r>
              <a:rPr lang="en-GB" dirty="0"/>
              <a:t> </a:t>
            </a:r>
            <a:r>
              <a:rPr lang="en-GB" dirty="0" err="1"/>
              <a:t>của</a:t>
            </a:r>
            <a:r>
              <a:rPr lang="en-GB" dirty="0"/>
              <a:t> </a:t>
            </a:r>
            <a:r>
              <a:rPr lang="en-GB" dirty="0" err="1"/>
              <a:t>các</a:t>
            </a:r>
            <a:r>
              <a:rPr lang="en-GB" dirty="0"/>
              <a:t> </a:t>
            </a:r>
            <a:r>
              <a:rPr lang="en-GB" dirty="0" err="1"/>
              <a:t>cú</a:t>
            </a:r>
            <a:r>
              <a:rPr lang="en-GB" dirty="0"/>
              <a:t> </a:t>
            </a:r>
            <a:r>
              <a:rPr lang="en-GB" dirty="0" err="1"/>
              <a:t>sốc</a:t>
            </a:r>
            <a:endParaRPr lang="en-GB" dirty="0"/>
          </a:p>
        </p:txBody>
      </p:sp>
      <p:sp>
        <p:nvSpPr>
          <p:cNvPr id="5" name="Date Placeholder 4">
            <a:extLst>
              <a:ext uri="{FF2B5EF4-FFF2-40B4-BE49-F238E27FC236}">
                <a16:creationId xmlns:a16="http://schemas.microsoft.com/office/drawing/2014/main" id="{2DC426AE-D817-3BF0-C05F-B797C82845D5}"/>
              </a:ext>
            </a:extLst>
          </p:cNvPr>
          <p:cNvSpPr>
            <a:spLocks noGrp="1"/>
          </p:cNvSpPr>
          <p:nvPr>
            <p:ph type="dt" sz="half" idx="10"/>
          </p:nvPr>
        </p:nvSpPr>
        <p:spPr/>
        <p:txBody>
          <a:bodyPr/>
          <a:lstStyle/>
          <a:p>
            <a:r>
              <a:rPr lang="en-GB"/>
              <a:t>Date: Monday / 01 / October / 2019</a:t>
            </a:r>
          </a:p>
        </p:txBody>
      </p:sp>
      <p:sp>
        <p:nvSpPr>
          <p:cNvPr id="7" name="Slide Number Placeholder 6">
            <a:extLst>
              <a:ext uri="{FF2B5EF4-FFF2-40B4-BE49-F238E27FC236}">
                <a16:creationId xmlns:a16="http://schemas.microsoft.com/office/drawing/2014/main" id="{C947D460-2CD3-CC8F-28A1-2AF81F62C625}"/>
              </a:ext>
            </a:extLst>
          </p:cNvPr>
          <p:cNvSpPr>
            <a:spLocks noGrp="1"/>
          </p:cNvSpPr>
          <p:nvPr>
            <p:ph type="sldNum" sz="quarter" idx="12"/>
          </p:nvPr>
        </p:nvSpPr>
        <p:spPr/>
        <p:txBody>
          <a:bodyPr/>
          <a:lstStyle/>
          <a:p>
            <a:fld id="{856227C0-AD57-4F9B-BAE3-EEFB0D0EE427}" type="slidenum">
              <a:rPr lang="en-GB" smtClean="0"/>
              <a:t>5</a:t>
            </a:fld>
            <a:endParaRPr lang="en-GB"/>
          </a:p>
        </p:txBody>
      </p:sp>
      <p:pic>
        <p:nvPicPr>
          <p:cNvPr id="8" name="Picture 7">
            <a:extLst>
              <a:ext uri="{FF2B5EF4-FFF2-40B4-BE49-F238E27FC236}">
                <a16:creationId xmlns:a16="http://schemas.microsoft.com/office/drawing/2014/main" id="{D8BFD6D5-DC53-C40E-41B7-E6D0AB169E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026" r="22646"/>
          <a:stretch/>
        </p:blipFill>
        <p:spPr>
          <a:xfrm>
            <a:off x="9245599" y="2421324"/>
            <a:ext cx="2946399" cy="4436676"/>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a:noFill/>
        </p:spPr>
      </p:pic>
      <p:sp>
        <p:nvSpPr>
          <p:cNvPr id="10" name="TextBox 9">
            <a:extLst>
              <a:ext uri="{FF2B5EF4-FFF2-40B4-BE49-F238E27FC236}">
                <a16:creationId xmlns:a16="http://schemas.microsoft.com/office/drawing/2014/main" id="{0B056C78-3C17-DE1E-86E7-257F06A0CA40}"/>
              </a:ext>
            </a:extLst>
          </p:cNvPr>
          <p:cNvSpPr txBox="1"/>
          <p:nvPr/>
        </p:nvSpPr>
        <p:spPr>
          <a:xfrm>
            <a:off x="490537" y="6611779"/>
            <a:ext cx="7411023" cy="246221"/>
          </a:xfrm>
          <a:prstGeom prst="rect">
            <a:avLst/>
          </a:prstGeom>
          <a:solidFill>
            <a:schemeClr val="bg1"/>
          </a:solidFill>
        </p:spPr>
        <p:txBody>
          <a:bodyPr wrap="square" rtlCol="0">
            <a:spAutoFit/>
          </a:bodyPr>
          <a:lstStyle/>
          <a:p>
            <a:r>
              <a:rPr lang="vi-VN" sz="1000" dirty="0"/>
              <a:t>Nguồn: ILO (2023) Động lực mới thúc đẩy tăng năng suất ở Việt Nam: Vai trò của thể chế và chính sách thị trường lao động</a:t>
            </a:r>
            <a:endParaRPr lang="en-GB" sz="1000" dirty="0"/>
          </a:p>
        </p:txBody>
      </p:sp>
    </p:spTree>
    <p:extLst>
      <p:ext uri="{BB962C8B-B14F-4D97-AF65-F5344CB8AC3E}">
        <p14:creationId xmlns:p14="http://schemas.microsoft.com/office/powerpoint/2010/main" val="231656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0B9A-C44F-2C6B-6B43-F607B86D799F}"/>
              </a:ext>
            </a:extLst>
          </p:cNvPr>
          <p:cNvSpPr>
            <a:spLocks noGrp="1"/>
          </p:cNvSpPr>
          <p:nvPr>
            <p:ph type="title"/>
          </p:nvPr>
        </p:nvSpPr>
        <p:spPr/>
        <p:txBody>
          <a:bodyPr/>
          <a:lstStyle/>
          <a:p>
            <a:r>
              <a:rPr lang="vi-VN" sz="2200" dirty="0"/>
              <a:t>Những thách thức và vai trò mới đối với thể chế thị trường lao động ở Việt Nam</a:t>
            </a:r>
            <a:endParaRPr lang="en-GB" sz="2200" dirty="0"/>
          </a:p>
        </p:txBody>
      </p:sp>
      <p:sp>
        <p:nvSpPr>
          <p:cNvPr id="3" name="Content Placeholder 2">
            <a:extLst>
              <a:ext uri="{FF2B5EF4-FFF2-40B4-BE49-F238E27FC236}">
                <a16:creationId xmlns:a16="http://schemas.microsoft.com/office/drawing/2014/main" id="{5CAEC7CD-44D3-7483-1BBA-0B5A3F33765C}"/>
              </a:ext>
            </a:extLst>
          </p:cNvPr>
          <p:cNvSpPr>
            <a:spLocks noGrp="1"/>
          </p:cNvSpPr>
          <p:nvPr>
            <p:ph sz="half" idx="1"/>
          </p:nvPr>
        </p:nvSpPr>
        <p:spPr>
          <a:xfrm>
            <a:off x="490536" y="1951829"/>
            <a:ext cx="8608197" cy="3482976"/>
          </a:xfrm>
        </p:spPr>
        <p:txBody>
          <a:bodyPr/>
          <a:lstStyle/>
          <a:p>
            <a:pPr algn="just"/>
            <a:r>
              <a:rPr lang="vi-VN" sz="1600" dirty="0"/>
              <a:t>Các lĩnh vực để tăng hiệu quả của các thể chế và chính sách việc làm và thị trường lao động</a:t>
            </a:r>
            <a:r>
              <a:rPr lang="en-GB" sz="1600" dirty="0"/>
              <a:t>:</a:t>
            </a:r>
          </a:p>
          <a:p>
            <a:pPr lvl="2" algn="just"/>
            <a:r>
              <a:rPr lang="vi-VN" sz="1600" dirty="0"/>
              <a:t>Phát triển nguồn nhân lực và tăng cường việc làm để đáp ứng nhu cầu ngày càng tăng của nền kinh tế tri thức và công nghệ và Công nghiệp 4.0</a:t>
            </a:r>
            <a:endParaRPr lang="en-GB" sz="1600" dirty="0"/>
          </a:p>
          <a:p>
            <a:pPr lvl="2" algn="just"/>
            <a:r>
              <a:rPr lang="vi-VN" sz="1600" dirty="0"/>
              <a:t>Tiếp cận các cơ hội việc làm </a:t>
            </a:r>
            <a:r>
              <a:rPr lang="en-GB" sz="1600" dirty="0" err="1"/>
              <a:t>năng</a:t>
            </a:r>
            <a:r>
              <a:rPr lang="en-GB" sz="1600" dirty="0"/>
              <a:t> </a:t>
            </a:r>
            <a:r>
              <a:rPr lang="en-GB" sz="1600" dirty="0" err="1"/>
              <a:t>suất</a:t>
            </a:r>
            <a:r>
              <a:rPr lang="vi-VN" sz="1600" dirty="0"/>
              <a:t> cho tất cả mọi người: Vai trò quan trọng của </a:t>
            </a:r>
            <a:r>
              <a:rPr lang="en-GB" sz="1600" dirty="0" err="1"/>
              <a:t>các</a:t>
            </a:r>
            <a:r>
              <a:rPr lang="en-GB" sz="1600" dirty="0"/>
              <a:t> </a:t>
            </a:r>
            <a:r>
              <a:rPr lang="en-GB" sz="1600" dirty="0" err="1"/>
              <a:t>chính</a:t>
            </a:r>
            <a:r>
              <a:rPr lang="en-GB" sz="1600" dirty="0"/>
              <a:t> </a:t>
            </a:r>
            <a:r>
              <a:rPr lang="en-GB" sz="1600" dirty="0" err="1"/>
              <a:t>sách</a:t>
            </a:r>
            <a:r>
              <a:rPr lang="en-GB" sz="1600" dirty="0"/>
              <a:t> </a:t>
            </a:r>
            <a:r>
              <a:rPr lang="en-GB" sz="1600" dirty="0" err="1"/>
              <a:t>thị</a:t>
            </a:r>
            <a:r>
              <a:rPr lang="en-GB" sz="1600" dirty="0"/>
              <a:t> </a:t>
            </a:r>
            <a:r>
              <a:rPr lang="en-GB" sz="1600" dirty="0" err="1"/>
              <a:t>trường</a:t>
            </a:r>
            <a:r>
              <a:rPr lang="en-GB" sz="1600" dirty="0"/>
              <a:t> </a:t>
            </a:r>
            <a:r>
              <a:rPr lang="en-GB" sz="1600" dirty="0" err="1"/>
              <a:t>lao</a:t>
            </a:r>
            <a:r>
              <a:rPr lang="en-GB" sz="1600" dirty="0"/>
              <a:t> </a:t>
            </a:r>
            <a:r>
              <a:rPr lang="en-GB" sz="1600" dirty="0" err="1"/>
              <a:t>động</a:t>
            </a:r>
            <a:r>
              <a:rPr lang="en-GB" sz="1600" dirty="0"/>
              <a:t> </a:t>
            </a:r>
            <a:r>
              <a:rPr lang="en-GB" sz="1600" dirty="0" err="1"/>
              <a:t>chủ</a:t>
            </a:r>
            <a:r>
              <a:rPr lang="en-GB" sz="1600" dirty="0"/>
              <a:t> </a:t>
            </a:r>
            <a:r>
              <a:rPr lang="en-GB" sz="1600" dirty="0" err="1"/>
              <a:t>động</a:t>
            </a:r>
            <a:r>
              <a:rPr lang="vi-VN" sz="1600" dirty="0"/>
              <a:t>
T</a:t>
            </a:r>
            <a:r>
              <a:rPr lang="en-GB" sz="1600" dirty="0"/>
              <a:t>hay </a:t>
            </a:r>
            <a:r>
              <a:rPr lang="en-GB" sz="1600" dirty="0" err="1"/>
              <a:t>đổi</a:t>
            </a:r>
            <a:r>
              <a:rPr lang="en-GB" sz="1600" dirty="0"/>
              <a:t> </a:t>
            </a:r>
            <a:r>
              <a:rPr lang="en-GB" sz="1600" dirty="0" err="1"/>
              <a:t>bản</a:t>
            </a:r>
            <a:r>
              <a:rPr lang="en-GB" sz="1600" dirty="0"/>
              <a:t> </a:t>
            </a:r>
            <a:r>
              <a:rPr lang="en-GB" sz="1600" dirty="0" err="1"/>
              <a:t>chất</a:t>
            </a:r>
            <a:r>
              <a:rPr lang="en-GB" sz="1600" dirty="0"/>
              <a:t> </a:t>
            </a:r>
            <a:r>
              <a:rPr lang="en-GB" sz="1600" dirty="0" err="1"/>
              <a:t>của</a:t>
            </a:r>
            <a:r>
              <a:rPr lang="en-GB" sz="1600" dirty="0"/>
              <a:t> </a:t>
            </a:r>
            <a:r>
              <a:rPr lang="vi-VN" sz="1600" dirty="0"/>
              <a:t>thất nghiệp và những thách thức mới đ</a:t>
            </a:r>
            <a:r>
              <a:rPr lang="en-GB" sz="1600" dirty="0" err="1"/>
              <a:t>ối</a:t>
            </a:r>
            <a:r>
              <a:rPr lang="en-GB" sz="1600" dirty="0"/>
              <a:t> </a:t>
            </a:r>
            <a:r>
              <a:rPr lang="en-GB" sz="1600" dirty="0" err="1"/>
              <a:t>với</a:t>
            </a:r>
            <a:r>
              <a:rPr lang="en-GB" sz="1600" dirty="0"/>
              <a:t> </a:t>
            </a:r>
            <a:r>
              <a:rPr lang="en-GB" sz="1600" dirty="0" err="1"/>
              <a:t>tạo</a:t>
            </a:r>
            <a:r>
              <a:rPr lang="vi-VN" sz="1600" dirty="0"/>
              <a:t> </a:t>
            </a:r>
            <a:r>
              <a:rPr lang="en-GB" sz="1600" dirty="0" err="1"/>
              <a:t>việc</a:t>
            </a:r>
            <a:r>
              <a:rPr lang="en-GB" sz="1600" dirty="0"/>
              <a:t> </a:t>
            </a:r>
            <a:r>
              <a:rPr lang="en-GB" sz="1600" dirty="0" err="1"/>
              <a:t>làm</a:t>
            </a:r>
            <a:r>
              <a:rPr lang="en-GB" sz="1600" dirty="0"/>
              <a:t> </a:t>
            </a:r>
            <a:r>
              <a:rPr lang="en-GB" sz="1600" dirty="0" err="1"/>
              <a:t>có</a:t>
            </a:r>
            <a:r>
              <a:rPr lang="en-GB" sz="1600" dirty="0"/>
              <a:t> </a:t>
            </a:r>
            <a:r>
              <a:rPr lang="en-GB" sz="1600" dirty="0" err="1"/>
              <a:t>năng</a:t>
            </a:r>
            <a:r>
              <a:rPr lang="en-GB" sz="1600" dirty="0"/>
              <a:t> </a:t>
            </a:r>
            <a:r>
              <a:rPr lang="en-GB" sz="1600" dirty="0" err="1"/>
              <a:t>suất</a:t>
            </a:r>
            <a:r>
              <a:rPr lang="en-GB" sz="1600" dirty="0"/>
              <a:t> </a:t>
            </a:r>
            <a:r>
              <a:rPr lang="en-GB" sz="1600" dirty="0" err="1"/>
              <a:t>hơn</a:t>
            </a:r>
            <a:r>
              <a:rPr lang="vi-VN" sz="1600" dirty="0"/>
              <a:t>
Hệ thống thông tin thị trường lao động hiệu quả, lập kế hoạch việc làm tinh vi và nghiên cứu về tăng năng suất
Tạo việc làm </a:t>
            </a:r>
            <a:r>
              <a:rPr lang="en-GB" sz="1600" dirty="0" err="1"/>
              <a:t>năng</a:t>
            </a:r>
            <a:r>
              <a:rPr lang="en-GB" sz="1600" dirty="0"/>
              <a:t> </a:t>
            </a:r>
            <a:r>
              <a:rPr lang="en-GB" sz="1600" dirty="0" err="1"/>
              <a:t>suất</a:t>
            </a:r>
            <a:r>
              <a:rPr lang="vi-VN" sz="1600" dirty="0"/>
              <a:t> và việc làm bền vững, đặc biệt tập trung vào các doanh nghiệp vừa và nhỏ và giảm thiểu phi chính thức
Sự gắn kết chính sách và </a:t>
            </a:r>
            <a:r>
              <a:rPr lang="en-GB" sz="1600" dirty="0" err="1"/>
              <a:t>đảm</a:t>
            </a:r>
            <a:r>
              <a:rPr lang="en-GB" sz="1600" dirty="0"/>
              <a:t> </a:t>
            </a:r>
            <a:r>
              <a:rPr lang="en-GB" sz="1600" dirty="0" err="1"/>
              <a:t>bảo</a:t>
            </a:r>
            <a:r>
              <a:rPr lang="en-GB" sz="1600" dirty="0"/>
              <a:t> </a:t>
            </a:r>
            <a:r>
              <a:rPr lang="en-GB" sz="1600" dirty="0" err="1"/>
              <a:t>các</a:t>
            </a:r>
            <a:r>
              <a:rPr lang="en-GB" sz="1600" dirty="0"/>
              <a:t> </a:t>
            </a:r>
            <a:r>
              <a:rPr lang="en-GB" sz="1600" dirty="0" err="1"/>
              <a:t>nguồn</a:t>
            </a:r>
            <a:r>
              <a:rPr lang="en-GB" sz="1600" dirty="0"/>
              <a:t> </a:t>
            </a:r>
            <a:r>
              <a:rPr lang="vi-VN" sz="1600" dirty="0"/>
              <a:t>kinh phí
Tăng cường </a:t>
            </a:r>
            <a:r>
              <a:rPr lang="en-GB" sz="1600" dirty="0" err="1"/>
              <a:t>phối</a:t>
            </a:r>
            <a:r>
              <a:rPr lang="en-GB" sz="1600" dirty="0"/>
              <a:t> </a:t>
            </a:r>
            <a:r>
              <a:rPr lang="en-GB" sz="1600" dirty="0" err="1"/>
              <a:t>hợp</a:t>
            </a:r>
            <a:r>
              <a:rPr lang="en-GB" sz="1600" dirty="0"/>
              <a:t> </a:t>
            </a:r>
            <a:r>
              <a:rPr lang="vi-VN" sz="1600" dirty="0"/>
              <a:t>với chính sách</a:t>
            </a:r>
            <a:r>
              <a:rPr lang="en-GB" sz="1600" dirty="0"/>
              <a:t> ở </a:t>
            </a:r>
            <a:r>
              <a:rPr lang="en-GB" sz="1600" dirty="0" err="1"/>
              <a:t>các</a:t>
            </a:r>
            <a:r>
              <a:rPr lang="en-GB" sz="1600" dirty="0"/>
              <a:t> </a:t>
            </a:r>
            <a:r>
              <a:rPr lang="vi-VN" sz="1600" dirty="0"/>
              <a:t>lĩnh vực khác (ví dụ: bảo trợ xã hội)</a:t>
            </a:r>
            <a:endParaRPr lang="en-GB" sz="1600" dirty="0"/>
          </a:p>
        </p:txBody>
      </p:sp>
      <p:sp>
        <p:nvSpPr>
          <p:cNvPr id="5" name="Date Placeholder 4">
            <a:extLst>
              <a:ext uri="{FF2B5EF4-FFF2-40B4-BE49-F238E27FC236}">
                <a16:creationId xmlns:a16="http://schemas.microsoft.com/office/drawing/2014/main" id="{FBDBCE68-8B95-F917-F5D1-B4EB1CA64A2C}"/>
              </a:ext>
            </a:extLst>
          </p:cNvPr>
          <p:cNvSpPr>
            <a:spLocks noGrp="1"/>
          </p:cNvSpPr>
          <p:nvPr>
            <p:ph type="dt" sz="half" idx="10"/>
          </p:nvPr>
        </p:nvSpPr>
        <p:spPr/>
        <p:txBody>
          <a:bodyPr/>
          <a:lstStyle/>
          <a:p>
            <a:r>
              <a:rPr lang="en-GB"/>
              <a:t>Date: Monday / 01 / October / 2019</a:t>
            </a:r>
          </a:p>
        </p:txBody>
      </p:sp>
      <p:sp>
        <p:nvSpPr>
          <p:cNvPr id="7" name="Slide Number Placeholder 6">
            <a:extLst>
              <a:ext uri="{FF2B5EF4-FFF2-40B4-BE49-F238E27FC236}">
                <a16:creationId xmlns:a16="http://schemas.microsoft.com/office/drawing/2014/main" id="{51EB5EB0-914B-C3B8-34D4-E04FB8F83D63}"/>
              </a:ext>
            </a:extLst>
          </p:cNvPr>
          <p:cNvSpPr>
            <a:spLocks noGrp="1"/>
          </p:cNvSpPr>
          <p:nvPr>
            <p:ph type="sldNum" sz="quarter" idx="12"/>
          </p:nvPr>
        </p:nvSpPr>
        <p:spPr/>
        <p:txBody>
          <a:bodyPr/>
          <a:lstStyle/>
          <a:p>
            <a:fld id="{856227C0-AD57-4F9B-BAE3-EEFB0D0EE427}" type="slidenum">
              <a:rPr lang="en-GB" smtClean="0"/>
              <a:t>6</a:t>
            </a:fld>
            <a:endParaRPr lang="en-GB"/>
          </a:p>
        </p:txBody>
      </p:sp>
      <p:pic>
        <p:nvPicPr>
          <p:cNvPr id="9" name="Picture 8">
            <a:extLst>
              <a:ext uri="{FF2B5EF4-FFF2-40B4-BE49-F238E27FC236}">
                <a16:creationId xmlns:a16="http://schemas.microsoft.com/office/drawing/2014/main" id="{B215E4D8-A937-6C52-AB6C-6C1C987D01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3" b="-2"/>
          <a:stretch/>
        </p:blipFill>
        <p:spPr>
          <a:xfrm>
            <a:off x="9227421" y="2393950"/>
            <a:ext cx="2964578" cy="4464051"/>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a:noFill/>
        </p:spPr>
      </p:pic>
      <p:sp>
        <p:nvSpPr>
          <p:cNvPr id="10" name="TextBox 9">
            <a:extLst>
              <a:ext uri="{FF2B5EF4-FFF2-40B4-BE49-F238E27FC236}">
                <a16:creationId xmlns:a16="http://schemas.microsoft.com/office/drawing/2014/main" id="{D9BB6F29-0FC5-0252-1948-5032A3AFD08F}"/>
              </a:ext>
            </a:extLst>
          </p:cNvPr>
          <p:cNvSpPr txBox="1"/>
          <p:nvPr/>
        </p:nvSpPr>
        <p:spPr>
          <a:xfrm>
            <a:off x="490536" y="6611779"/>
            <a:ext cx="7411023" cy="246221"/>
          </a:xfrm>
          <a:prstGeom prst="rect">
            <a:avLst/>
          </a:prstGeom>
          <a:solidFill>
            <a:schemeClr val="bg1"/>
          </a:solidFill>
        </p:spPr>
        <p:txBody>
          <a:bodyPr wrap="square" rtlCol="0">
            <a:spAutoFit/>
          </a:bodyPr>
          <a:lstStyle/>
          <a:p>
            <a:r>
              <a:rPr lang="vi-VN" sz="1000" dirty="0"/>
              <a:t>Nguồn: ILO (2023) Động lực mới thúc đẩy tăng năng suất ở Việt Nam: Vai trò của thể chế và chính sách thị trường lao động</a:t>
            </a:r>
            <a:endParaRPr lang="en-GB" sz="1000" dirty="0"/>
          </a:p>
        </p:txBody>
      </p:sp>
    </p:spTree>
    <p:extLst>
      <p:ext uri="{BB962C8B-B14F-4D97-AF65-F5344CB8AC3E}">
        <p14:creationId xmlns:p14="http://schemas.microsoft.com/office/powerpoint/2010/main" val="121093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7200" dirty="0"/>
              <a:t>Xin c</a:t>
            </a:r>
            <a:r>
              <a:rPr lang="vi-VN" sz="7200" dirty="0"/>
              <a:t>ảm ơn</a:t>
            </a:r>
            <a:r>
              <a:rPr lang="en-GB" sz="7200" dirty="0"/>
              <a:t>!</a:t>
            </a:r>
            <a:r>
              <a:rPr lang="vi-VN" sz="7200" dirty="0"/>
              <a:t>
</a:t>
            </a:r>
            <a:endParaRPr lang="en-GB" sz="7200"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7</a:t>
            </a:fld>
            <a:endParaRPr lang="en-GB"/>
          </a:p>
        </p:txBody>
      </p:sp>
    </p:spTree>
    <p:extLst>
      <p:ext uri="{BB962C8B-B14F-4D97-AF65-F5344CB8AC3E}">
        <p14:creationId xmlns:p14="http://schemas.microsoft.com/office/powerpoint/2010/main" val="482286512"/>
      </p:ext>
    </p:extLst>
  </p:cSld>
  <p:clrMapOvr>
    <a:masterClrMapping/>
  </p:clrMapOvr>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 Future of Work in PH_ILO</Template>
  <TotalTime>0</TotalTime>
  <Words>1167</Words>
  <Application>Microsoft Office PowerPoint</Application>
  <PresentationFormat>Widescreen</PresentationFormat>
  <Paragraphs>50</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Segoe UI Web (Vietnamese)</vt:lpstr>
      <vt:lpstr>Wingdings 3</vt:lpstr>
      <vt:lpstr>ILO 2020</vt:lpstr>
      <vt:lpstr>Động lực tăng năng suất  ở Việt Nam</vt:lpstr>
      <vt:lpstr>Xu hướng năng suất lao động trong viễn cảnh toàn cầu
</vt:lpstr>
      <vt:lpstr>Năng suất lao động ở Việt Nam so với một số nền kinh tế ASEAN </vt:lpstr>
      <vt:lpstr>Thay đổi động lực tăng năng suất ở Việt Nam
</vt:lpstr>
      <vt:lpstr>Phạm vi, vai trò của thể chế, chính sách thị trường lao động
</vt:lpstr>
      <vt:lpstr>Những thách thức và vai trò mới đối với thể chế thị trường lao động ở Việt Nam</vt:lpstr>
      <vt:lpstr>Xin cảm ơn!
</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Work in the Philippines</dc:title>
  <dc:creator>Weidenkaff, Felix</dc:creator>
  <cp:lastModifiedBy>trieu</cp:lastModifiedBy>
  <cp:revision>1049</cp:revision>
  <cp:lastPrinted>2020-09-09T01:13:03Z</cp:lastPrinted>
  <dcterms:created xsi:type="dcterms:W3CDTF">2020-05-13T01:35:48Z</dcterms:created>
  <dcterms:modified xsi:type="dcterms:W3CDTF">2023-09-07T09:48:02Z</dcterms:modified>
</cp:coreProperties>
</file>